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2" r:id="rId1"/>
  </p:sldMasterIdLst>
  <p:notesMasterIdLst>
    <p:notesMasterId r:id="rId18"/>
  </p:notesMasterIdLst>
  <p:sldIdLst>
    <p:sldId id="256" r:id="rId2"/>
    <p:sldId id="260" r:id="rId3"/>
    <p:sldId id="259" r:id="rId4"/>
    <p:sldId id="261" r:id="rId5"/>
    <p:sldId id="262" r:id="rId6"/>
    <p:sldId id="258" r:id="rId7"/>
    <p:sldId id="263" r:id="rId8"/>
    <p:sldId id="257" r:id="rId9"/>
    <p:sldId id="269" r:id="rId10"/>
    <p:sldId id="270" r:id="rId11"/>
    <p:sldId id="271" r:id="rId12"/>
    <p:sldId id="272" r:id="rId13"/>
    <p:sldId id="264" r:id="rId14"/>
    <p:sldId id="265" r:id="rId15"/>
    <p:sldId id="266"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8" autoAdjust="0"/>
    <p:restoredTop sz="94660"/>
  </p:normalViewPr>
  <p:slideViewPr>
    <p:cSldViewPr snapToGrid="0">
      <p:cViewPr varScale="1">
        <p:scale>
          <a:sx n="68" d="100"/>
          <a:sy n="68" d="100"/>
        </p:scale>
        <p:origin x="66"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4571C-6E7C-4627-B49A-F373BD4F98D8}" type="datetimeFigureOut">
              <a:rPr lang="en-IN" smtClean="0"/>
              <a:t>15-01-2017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5D37D-C9C6-49DE-B540-CE8B50BA54D1}" type="slidenum">
              <a:rPr lang="en-IN" smtClean="0"/>
              <a:t>‹#›</a:t>
            </a:fld>
            <a:endParaRPr lang="en-IN"/>
          </a:p>
        </p:txBody>
      </p:sp>
    </p:spTree>
    <p:extLst>
      <p:ext uri="{BB962C8B-B14F-4D97-AF65-F5344CB8AC3E}">
        <p14:creationId xmlns:p14="http://schemas.microsoft.com/office/powerpoint/2010/main" val="1219039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845D37D-C9C6-49DE-B540-CE8B50BA54D1}" type="slidenum">
              <a:rPr lang="en-IN" smtClean="0"/>
              <a:t>1</a:t>
            </a:fld>
            <a:endParaRPr lang="en-IN"/>
          </a:p>
        </p:txBody>
      </p:sp>
    </p:spTree>
    <p:extLst>
      <p:ext uri="{BB962C8B-B14F-4D97-AF65-F5344CB8AC3E}">
        <p14:creationId xmlns:p14="http://schemas.microsoft.com/office/powerpoint/2010/main" val="3590279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45D37D-C9C6-49DE-B540-CE8B50BA54D1}" type="slidenum">
              <a:rPr lang="en-IN" smtClean="0"/>
              <a:t>9</a:t>
            </a:fld>
            <a:endParaRPr lang="en-IN"/>
          </a:p>
        </p:txBody>
      </p:sp>
    </p:spTree>
    <p:extLst>
      <p:ext uri="{BB962C8B-B14F-4D97-AF65-F5344CB8AC3E}">
        <p14:creationId xmlns:p14="http://schemas.microsoft.com/office/powerpoint/2010/main" val="1497472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5B463E-4F45-47C9-901F-324083E2A264}" type="datetimeFigureOut">
              <a:rPr lang="en-IN" smtClean="0"/>
              <a:t>15-01-2017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33770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5B463E-4F45-47C9-901F-324083E2A264}" type="datetimeFigureOut">
              <a:rPr lang="en-IN" smtClean="0"/>
              <a:t>15-01-2017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2001664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035B463E-4F45-47C9-901F-324083E2A264}" type="datetimeFigureOut">
              <a:rPr lang="en-IN" smtClean="0"/>
              <a:t>15-01-2017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534419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035B463E-4F45-47C9-901F-324083E2A264}" type="datetimeFigureOut">
              <a:rPr lang="en-IN" smtClean="0"/>
              <a:t>15-01-2017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2859890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5B463E-4F45-47C9-901F-324083E2A264}" type="datetimeFigureOut">
              <a:rPr lang="en-IN" smtClean="0"/>
              <a:t>15-01-2017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3800942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5B463E-4F45-47C9-901F-324083E2A264}" type="datetimeFigureOut">
              <a:rPr lang="en-IN" smtClean="0"/>
              <a:t>15-01-2017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359409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5B463E-4F45-47C9-901F-324083E2A264}" type="datetimeFigureOut">
              <a:rPr lang="en-IN" smtClean="0"/>
              <a:t>15-01-2017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2902338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5B463E-4F45-47C9-901F-324083E2A264}" type="datetimeFigureOut">
              <a:rPr lang="en-IN" smtClean="0"/>
              <a:t>15-01-2017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294629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5B463E-4F45-47C9-901F-324083E2A264}" type="datetimeFigureOut">
              <a:rPr lang="en-IN" smtClean="0"/>
              <a:t>15-01-2017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266751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5B463E-4F45-47C9-901F-324083E2A264}" type="datetimeFigureOut">
              <a:rPr lang="en-IN" smtClean="0"/>
              <a:t>15-01-2017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896096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5B463E-4F45-47C9-901F-324083E2A264}" type="datetimeFigureOut">
              <a:rPr lang="en-IN" smtClean="0"/>
              <a:t>15-01-2017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67187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5B463E-4F45-47C9-901F-324083E2A264}" type="datetimeFigureOut">
              <a:rPr lang="en-IN" smtClean="0"/>
              <a:t>15-01-2017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10297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5B463E-4F45-47C9-901F-324083E2A264}" type="datetimeFigureOut">
              <a:rPr lang="en-IN" smtClean="0"/>
              <a:t>15-01-2017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4221661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035B463E-4F45-47C9-901F-324083E2A264}" type="datetimeFigureOut">
              <a:rPr lang="en-IN" smtClean="0"/>
              <a:t>15-01-2017</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F465469E-47AF-4D39-9E47-B894821C1182}" type="slidenum">
              <a:rPr lang="en-IN" smtClean="0"/>
              <a:t>‹#›</a:t>
            </a:fld>
            <a:endParaRPr lang="en-IN"/>
          </a:p>
        </p:txBody>
      </p:sp>
    </p:spTree>
    <p:extLst>
      <p:ext uri="{BB962C8B-B14F-4D97-AF65-F5344CB8AC3E}">
        <p14:creationId xmlns:p14="http://schemas.microsoft.com/office/powerpoint/2010/main" val="388893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35B463E-4F45-47C9-901F-324083E2A264}" type="datetimeFigureOut">
              <a:rPr lang="en-IN" smtClean="0"/>
              <a:t>15-01-2017</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465469E-47AF-4D39-9E47-B894821C1182}" type="slidenum">
              <a:rPr lang="en-IN" smtClean="0"/>
              <a:t>‹#›</a:t>
            </a:fld>
            <a:endParaRPr lang="en-IN"/>
          </a:p>
        </p:txBody>
      </p:sp>
    </p:spTree>
    <p:extLst>
      <p:ext uri="{BB962C8B-B14F-4D97-AF65-F5344CB8AC3E}">
        <p14:creationId xmlns:p14="http://schemas.microsoft.com/office/powerpoint/2010/main" val="3474665443"/>
      </p:ext>
    </p:extLst>
  </p:cSld>
  <p:clrMap bg1="dk1" tx1="lt1" bg2="dk2" tx2="lt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4" r:id="rId12"/>
    <p:sldLayoutId id="2147484155" r:id="rId13"/>
    <p:sldLayoutId id="214748415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computerhope.com/jargon/h/hacker.htm"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5083" y="5353361"/>
            <a:ext cx="3020378"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Submitted By</a:t>
            </a:r>
          </a:p>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Group –A</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082" y="474718"/>
            <a:ext cx="5080000" cy="3810000"/>
          </a:xfrm>
          <a:prstGeom prst="rect">
            <a:avLst/>
          </a:prstGeom>
          <a:noFill/>
          <a:effectLst>
            <a:softEdge rad="0"/>
          </a:effectLst>
        </p:spPr>
      </p:pic>
      <p:pic>
        <p:nvPicPr>
          <p:cNvPr id="15" name="Picture 14"/>
          <p:cNvPicPr>
            <a:picLocks noChangeAspect="1"/>
          </p:cNvPicPr>
          <p:nvPr/>
        </p:nvPicPr>
        <p:blipFill>
          <a:blip r:embed="rId4"/>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7850945" y="4938369"/>
            <a:ext cx="2867855" cy="193899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Group Members :</a:t>
            </a:r>
          </a:p>
          <a:p>
            <a:r>
              <a:rPr lang="en-US" sz="2400" dirty="0" err="1">
                <a:latin typeface="Times New Roman" panose="02020603050405020304" pitchFamily="18" charset="0"/>
                <a:cs typeface="Times New Roman" panose="02020603050405020304" pitchFamily="18" charset="0"/>
              </a:rPr>
              <a:t>Anantha</a:t>
            </a:r>
            <a:r>
              <a:rPr lang="en-US" sz="2400" dirty="0">
                <a:latin typeface="Times New Roman" panose="02020603050405020304" pitchFamily="18" charset="0"/>
                <a:cs typeface="Times New Roman" panose="02020603050405020304" pitchFamily="18" charset="0"/>
              </a:rPr>
              <a:t> Krishnan M</a:t>
            </a:r>
          </a:p>
          <a:p>
            <a:r>
              <a:rPr lang="en-US" sz="2400" dirty="0">
                <a:latin typeface="Times New Roman" panose="02020603050405020304" pitchFamily="18" charset="0"/>
                <a:cs typeface="Times New Roman" panose="02020603050405020304" pitchFamily="18" charset="0"/>
              </a:rPr>
              <a:t>Amal Raj E</a:t>
            </a:r>
          </a:p>
          <a:p>
            <a:r>
              <a:rPr lang="en-US" sz="2400" dirty="0" err="1">
                <a:latin typeface="Times New Roman" panose="02020603050405020304" pitchFamily="18" charset="0"/>
                <a:cs typeface="Times New Roman" panose="02020603050405020304" pitchFamily="18" charset="0"/>
              </a:rPr>
              <a:t>Haripriya</a:t>
            </a:r>
            <a:r>
              <a:rPr lang="en-US" sz="2400" dirty="0">
                <a:latin typeface="Times New Roman" panose="02020603050405020304" pitchFamily="18" charset="0"/>
                <a:cs typeface="Times New Roman" panose="02020603050405020304" pitchFamily="18" charset="0"/>
              </a:rPr>
              <a:t> H</a:t>
            </a:r>
          </a:p>
          <a:p>
            <a:r>
              <a:rPr lang="en-US" sz="2400" dirty="0">
                <a:latin typeface="Times New Roman" panose="02020603050405020304" pitchFamily="18" charset="0"/>
                <a:cs typeface="Times New Roman" panose="02020603050405020304" pitchFamily="18" charset="0"/>
              </a:rPr>
              <a:t>Veena </a:t>
            </a:r>
            <a:r>
              <a:rPr lang="en-US" sz="2400" dirty="0" err="1">
                <a:latin typeface="Times New Roman" panose="02020603050405020304" pitchFamily="18" charset="0"/>
                <a:cs typeface="Times New Roman" panose="02020603050405020304" pitchFamily="18" charset="0"/>
              </a:rPr>
              <a:t>Subramanion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286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347" y="901212"/>
            <a:ext cx="10114671" cy="5689502"/>
          </a:xfrm>
          <a:prstGeom prst="rect">
            <a:avLst/>
          </a:prstGeom>
        </p:spPr>
      </p:pic>
      <p:sp>
        <p:nvSpPr>
          <p:cNvPr id="5" name="TextBox 4"/>
          <p:cNvSpPr txBox="1"/>
          <p:nvPr/>
        </p:nvSpPr>
        <p:spPr>
          <a:xfrm>
            <a:off x="4107767" y="323557"/>
            <a:ext cx="3163045" cy="461665"/>
          </a:xfrm>
          <a:prstGeom prst="rect">
            <a:avLst/>
          </a:prstGeom>
          <a:solidFill>
            <a:schemeClr val="tx1"/>
          </a:solidFill>
        </p:spPr>
        <p:txBody>
          <a:bodyPr wrap="none" rtlCol="0">
            <a:spAutoFit/>
          </a:bodyPr>
          <a:lstStyle/>
          <a:p>
            <a:r>
              <a:rPr lang="en-IN" sz="2400" u="sng" dirty="0" smtClean="0">
                <a:solidFill>
                  <a:schemeClr val="bg1"/>
                </a:solidFill>
                <a:latin typeface="Times New Roman" panose="02020603050405020304" pitchFamily="18" charset="0"/>
                <a:cs typeface="Times New Roman" panose="02020603050405020304" pitchFamily="18" charset="0"/>
              </a:rPr>
              <a:t>USE CASE DIAGRAM</a:t>
            </a:r>
            <a:endParaRPr lang="en-IN" sz="2400"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325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30" y="748225"/>
            <a:ext cx="10381956" cy="5839850"/>
          </a:xfrm>
          <a:prstGeom prst="rect">
            <a:avLst/>
          </a:prstGeom>
        </p:spPr>
      </p:pic>
      <p:sp>
        <p:nvSpPr>
          <p:cNvPr id="3" name="TextBox 2"/>
          <p:cNvSpPr txBox="1"/>
          <p:nvPr/>
        </p:nvSpPr>
        <p:spPr>
          <a:xfrm>
            <a:off x="4220308" y="211016"/>
            <a:ext cx="2786755" cy="400110"/>
          </a:xfrm>
          <a:prstGeom prst="rect">
            <a:avLst/>
          </a:prstGeom>
          <a:solidFill>
            <a:schemeClr val="tx1"/>
          </a:solidFill>
        </p:spPr>
        <p:txBody>
          <a:bodyPr wrap="square" rtlCol="0">
            <a:spAutoFit/>
          </a:bodyPr>
          <a:lstStyle/>
          <a:p>
            <a:pPr algn="ctr"/>
            <a:r>
              <a:rPr lang="en-IN" sz="2000" b="1" dirty="0" smtClean="0">
                <a:solidFill>
                  <a:schemeClr val="bg1"/>
                </a:solidFill>
                <a:latin typeface="Times New Roman" panose="02020603050405020304" pitchFamily="18" charset="0"/>
                <a:cs typeface="Times New Roman" panose="02020603050405020304" pitchFamily="18" charset="0"/>
              </a:rPr>
              <a:t>Data Flow Diagram</a:t>
            </a:r>
            <a:endParaRPr lang="en-IN"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241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991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99476336"/>
              </p:ext>
            </p:extLst>
          </p:nvPr>
        </p:nvGraphicFramePr>
        <p:xfrm>
          <a:off x="780800" y="494272"/>
          <a:ext cx="10529625" cy="5894476"/>
        </p:xfrm>
        <a:graphic>
          <a:graphicData uri="http://schemas.openxmlformats.org/drawingml/2006/table">
            <a:tbl>
              <a:tblPr firstRow="1" bandRow="1">
                <a:tableStyleId>{5C22544A-7EE6-4342-B048-85BDC9FD1C3A}</a:tableStyleId>
              </a:tblPr>
              <a:tblGrid>
                <a:gridCol w="2067949">
                  <a:extLst>
                    <a:ext uri="{9D8B030D-6E8A-4147-A177-3AD203B41FA5}">
                      <a16:colId xmlns="" xmlns:a16="http://schemas.microsoft.com/office/drawing/2014/main" val="20000"/>
                    </a:ext>
                  </a:extLst>
                </a:gridCol>
                <a:gridCol w="1420837">
                  <a:extLst>
                    <a:ext uri="{9D8B030D-6E8A-4147-A177-3AD203B41FA5}">
                      <a16:colId xmlns="" xmlns:a16="http://schemas.microsoft.com/office/drawing/2014/main" val="20001"/>
                    </a:ext>
                  </a:extLst>
                </a:gridCol>
                <a:gridCol w="1357491">
                  <a:extLst>
                    <a:ext uri="{9D8B030D-6E8A-4147-A177-3AD203B41FA5}">
                      <a16:colId xmlns="" xmlns:a16="http://schemas.microsoft.com/office/drawing/2014/main" val="20002"/>
                    </a:ext>
                  </a:extLst>
                </a:gridCol>
                <a:gridCol w="1411240">
                  <a:extLst>
                    <a:ext uri="{9D8B030D-6E8A-4147-A177-3AD203B41FA5}">
                      <a16:colId xmlns="" xmlns:a16="http://schemas.microsoft.com/office/drawing/2014/main" val="20003"/>
                    </a:ext>
                  </a:extLst>
                </a:gridCol>
                <a:gridCol w="1564379">
                  <a:extLst>
                    <a:ext uri="{9D8B030D-6E8A-4147-A177-3AD203B41FA5}">
                      <a16:colId xmlns="" xmlns:a16="http://schemas.microsoft.com/office/drawing/2014/main" val="20004"/>
                    </a:ext>
                  </a:extLst>
                </a:gridCol>
                <a:gridCol w="2707729">
                  <a:extLst>
                    <a:ext uri="{9D8B030D-6E8A-4147-A177-3AD203B41FA5}">
                      <a16:colId xmlns="" xmlns:a16="http://schemas.microsoft.com/office/drawing/2014/main" val="20005"/>
                    </a:ext>
                  </a:extLst>
                </a:gridCol>
              </a:tblGrid>
              <a:tr h="546428">
                <a:tc>
                  <a:txBody>
                    <a:bodyPr/>
                    <a:lstStyle/>
                    <a:p>
                      <a:endParaRPr lang="en-IN" dirty="0"/>
                    </a:p>
                  </a:txBody>
                  <a:tcPr/>
                </a:tc>
                <a:tc>
                  <a:txBody>
                    <a:bodyPr/>
                    <a:lstStyle/>
                    <a:p>
                      <a:pPr algn="ctr">
                        <a:lnSpc>
                          <a:spcPct val="150000"/>
                        </a:lnSpc>
                      </a:pPr>
                      <a:r>
                        <a:rPr lang="en-IN" dirty="0"/>
                        <a:t>HOME</a:t>
                      </a:r>
                    </a:p>
                  </a:txBody>
                  <a:tcPr/>
                </a:tc>
                <a:tc>
                  <a:txBody>
                    <a:bodyPr/>
                    <a:lstStyle/>
                    <a:p>
                      <a:pPr algn="ctr">
                        <a:lnSpc>
                          <a:spcPct val="150000"/>
                        </a:lnSpc>
                      </a:pPr>
                      <a:r>
                        <a:rPr lang="en-IN" dirty="0"/>
                        <a:t>PROJECTS</a:t>
                      </a:r>
                    </a:p>
                  </a:txBody>
                  <a:tcPr/>
                </a:tc>
                <a:tc>
                  <a:txBody>
                    <a:bodyPr/>
                    <a:lstStyle/>
                    <a:p>
                      <a:pPr algn="ctr">
                        <a:lnSpc>
                          <a:spcPct val="150000"/>
                        </a:lnSpc>
                      </a:pPr>
                      <a:r>
                        <a:rPr lang="en-IN" dirty="0">
                          <a:solidFill>
                            <a:schemeClr val="bg1"/>
                          </a:solidFill>
                          <a:hlinkClick r:id="rId2" action="ppaction://hlinksldjump"/>
                        </a:rPr>
                        <a:t>TUTORIALS</a:t>
                      </a:r>
                      <a:endParaRPr lang="en-IN" dirty="0">
                        <a:solidFill>
                          <a:schemeClr val="bg1"/>
                        </a:solidFill>
                      </a:endParaRPr>
                    </a:p>
                  </a:txBody>
                  <a:tcPr/>
                </a:tc>
                <a:tc>
                  <a:txBody>
                    <a:bodyPr/>
                    <a:lstStyle/>
                    <a:p>
                      <a:pPr algn="ctr">
                        <a:lnSpc>
                          <a:spcPct val="150000"/>
                        </a:lnSpc>
                      </a:pPr>
                      <a:r>
                        <a:rPr lang="en-IN" dirty="0"/>
                        <a:t> EVENTS</a:t>
                      </a:r>
                    </a:p>
                  </a:txBody>
                  <a:tcPr/>
                </a:tc>
                <a:tc>
                  <a:txBody>
                    <a:bodyPr/>
                    <a:lstStyle/>
                    <a:p>
                      <a:endParaRPr lang="en-IN" dirty="0"/>
                    </a:p>
                  </a:txBody>
                  <a:tcPr/>
                </a:tc>
                <a:extLst>
                  <a:ext uri="{0D108BD9-81ED-4DB2-BD59-A6C34878D82A}">
                    <a16:rowId xmlns="" xmlns:a16="http://schemas.microsoft.com/office/drawing/2014/main" val="10000"/>
                  </a:ext>
                </a:extLst>
              </a:tr>
              <a:tr h="5348048">
                <a:tc gridSpan="6">
                  <a:txBody>
                    <a:bodyPr/>
                    <a:lstStyle/>
                    <a:p>
                      <a:endParaRPr lang="en-IN" dirty="0"/>
                    </a:p>
                  </a:txBody>
                  <a:tcPr>
                    <a:solidFill>
                      <a:schemeClr val="tx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1"/>
                  </a:ext>
                </a:extLst>
              </a:tr>
            </a:tbl>
          </a:graphicData>
        </a:graphic>
      </p:graphicFrame>
      <p:pic>
        <p:nvPicPr>
          <p:cNvPr id="3" name="Picture 2"/>
          <p:cNvPicPr>
            <a:picLocks noChangeAspect="1"/>
          </p:cNvPicPr>
          <p:nvPr/>
        </p:nvPicPr>
        <p:blipFill>
          <a:blip r:embed="rId3"/>
          <a:stretch>
            <a:fillRect/>
          </a:stretch>
        </p:blipFill>
        <p:spPr>
          <a:xfrm>
            <a:off x="780800" y="518579"/>
            <a:ext cx="2046805" cy="1638558"/>
          </a:xfrm>
          <a:prstGeom prst="rect">
            <a:avLst/>
          </a:prstGeom>
          <a:ln>
            <a:noFill/>
          </a:ln>
          <a:effectLst>
            <a:outerShdw blurRad="190500" algn="tl" rotWithShape="0">
              <a:srgbClr val="000000">
                <a:alpha val="70000"/>
              </a:srgbClr>
            </a:outerShdw>
          </a:effectLst>
        </p:spPr>
      </p:pic>
      <p:sp>
        <p:nvSpPr>
          <p:cNvPr id="4" name="TextBox 3"/>
          <p:cNvSpPr txBox="1"/>
          <p:nvPr/>
        </p:nvSpPr>
        <p:spPr>
          <a:xfrm>
            <a:off x="9031457" y="627072"/>
            <a:ext cx="1800665" cy="369332"/>
          </a:xfrm>
          <a:prstGeom prst="rect">
            <a:avLst/>
          </a:prstGeom>
          <a:solidFill>
            <a:schemeClr val="tx1"/>
          </a:solidFill>
          <a:ln>
            <a:solidFill>
              <a:schemeClr val="bg1"/>
            </a:solidFill>
          </a:ln>
        </p:spPr>
        <p:txBody>
          <a:bodyPr wrap="square" rtlCol="0">
            <a:spAutoFit/>
          </a:bodyPr>
          <a:lstStyle/>
          <a:p>
            <a:r>
              <a:rPr lang="en-IN" dirty="0">
                <a:solidFill>
                  <a:schemeClr val="bg1"/>
                </a:solidFill>
              </a:rPr>
              <a:t>SEARCH..</a:t>
            </a:r>
          </a:p>
        </p:txBody>
      </p:sp>
      <p:sp>
        <p:nvSpPr>
          <p:cNvPr id="5" name="TextBox 4"/>
          <p:cNvSpPr txBox="1"/>
          <p:nvPr/>
        </p:nvSpPr>
        <p:spPr>
          <a:xfrm>
            <a:off x="8792307" y="2940148"/>
            <a:ext cx="2039815" cy="369332"/>
          </a:xfrm>
          <a:prstGeom prst="rect">
            <a:avLst/>
          </a:prstGeom>
          <a:solidFill>
            <a:schemeClr val="tx1"/>
          </a:solidFill>
          <a:ln>
            <a:solidFill>
              <a:schemeClr val="bg1"/>
            </a:solidFill>
          </a:ln>
        </p:spPr>
        <p:txBody>
          <a:bodyPr wrap="square" rtlCol="0">
            <a:spAutoFit/>
          </a:bodyPr>
          <a:lstStyle/>
          <a:p>
            <a:r>
              <a:rPr lang="en-IN" dirty="0">
                <a:solidFill>
                  <a:schemeClr val="bg1"/>
                </a:solidFill>
              </a:rPr>
              <a:t>Email id..</a:t>
            </a:r>
          </a:p>
        </p:txBody>
      </p:sp>
      <p:sp>
        <p:nvSpPr>
          <p:cNvPr id="6" name="TextBox 5"/>
          <p:cNvSpPr txBox="1"/>
          <p:nvPr/>
        </p:nvSpPr>
        <p:spPr>
          <a:xfrm>
            <a:off x="8792307" y="3598985"/>
            <a:ext cx="2039815" cy="369332"/>
          </a:xfrm>
          <a:prstGeom prst="rect">
            <a:avLst/>
          </a:prstGeom>
          <a:solidFill>
            <a:schemeClr val="tx1"/>
          </a:solidFill>
          <a:ln>
            <a:solidFill>
              <a:schemeClr val="bg1"/>
            </a:solidFill>
          </a:ln>
        </p:spPr>
        <p:txBody>
          <a:bodyPr wrap="square" rtlCol="0">
            <a:spAutoFit/>
          </a:bodyPr>
          <a:lstStyle/>
          <a:p>
            <a:r>
              <a:rPr lang="en-IN" dirty="0">
                <a:solidFill>
                  <a:schemeClr val="bg1"/>
                </a:solidFill>
              </a:rPr>
              <a:t>Password….</a:t>
            </a:r>
          </a:p>
        </p:txBody>
      </p:sp>
      <p:sp>
        <p:nvSpPr>
          <p:cNvPr id="8" name="TextBox 7"/>
          <p:cNvSpPr txBox="1"/>
          <p:nvPr/>
        </p:nvSpPr>
        <p:spPr>
          <a:xfrm>
            <a:off x="8792307" y="4315879"/>
            <a:ext cx="956604" cy="369332"/>
          </a:xfrm>
          <a:prstGeom prst="rect">
            <a:avLst/>
          </a:prstGeom>
          <a:solidFill>
            <a:schemeClr val="accent1"/>
          </a:solidFill>
        </p:spPr>
        <p:txBody>
          <a:bodyPr wrap="square" rtlCol="0">
            <a:spAutoFit/>
          </a:bodyPr>
          <a:lstStyle/>
          <a:p>
            <a:r>
              <a:rPr lang="en-IN" dirty="0"/>
              <a:t>Login</a:t>
            </a:r>
          </a:p>
        </p:txBody>
      </p:sp>
      <p:sp>
        <p:nvSpPr>
          <p:cNvPr id="9" name="TextBox 8"/>
          <p:cNvSpPr txBox="1"/>
          <p:nvPr/>
        </p:nvSpPr>
        <p:spPr>
          <a:xfrm>
            <a:off x="9875518" y="4315879"/>
            <a:ext cx="956604" cy="369332"/>
          </a:xfrm>
          <a:prstGeom prst="rect">
            <a:avLst/>
          </a:prstGeom>
          <a:solidFill>
            <a:schemeClr val="accent1"/>
          </a:solidFill>
        </p:spPr>
        <p:txBody>
          <a:bodyPr wrap="square" rtlCol="0">
            <a:spAutoFit/>
          </a:bodyPr>
          <a:lstStyle/>
          <a:p>
            <a:r>
              <a:rPr lang="en-IN" dirty="0" smtClean="0"/>
              <a:t>Signup</a:t>
            </a:r>
            <a:endParaRPr lang="en-IN" dirty="0"/>
          </a:p>
        </p:txBody>
      </p:sp>
      <p:pic>
        <p:nvPicPr>
          <p:cNvPr id="10" name="Picture 9"/>
          <p:cNvPicPr>
            <a:picLocks noChangeAspect="1"/>
          </p:cNvPicPr>
          <p:nvPr/>
        </p:nvPicPr>
        <p:blipFill>
          <a:blip r:embed="rId4"/>
          <a:stretch>
            <a:fillRect/>
          </a:stretch>
        </p:blipFill>
        <p:spPr>
          <a:xfrm>
            <a:off x="780800" y="2827606"/>
            <a:ext cx="7884899" cy="2871472"/>
          </a:xfrm>
          <a:prstGeom prst="rect">
            <a:avLst/>
          </a:prstGeom>
          <a:solidFill>
            <a:schemeClr val="tx1"/>
          </a:solidFill>
        </p:spPr>
      </p:pic>
      <p:pic>
        <p:nvPicPr>
          <p:cNvPr id="12" name="Picture 11"/>
          <p:cNvPicPr>
            <a:picLocks noChangeAspect="1"/>
          </p:cNvPicPr>
          <p:nvPr/>
        </p:nvPicPr>
        <p:blipFill>
          <a:blip r:embed="rId5"/>
          <a:stretch>
            <a:fillRect/>
          </a:stretch>
        </p:blipFill>
        <p:spPr>
          <a:xfrm>
            <a:off x="11329810" y="-14067"/>
            <a:ext cx="876258" cy="518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6025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154174336"/>
              </p:ext>
            </p:extLst>
          </p:nvPr>
        </p:nvGraphicFramePr>
        <p:xfrm>
          <a:off x="773725" y="719664"/>
          <a:ext cx="10635173" cy="5894476"/>
        </p:xfrm>
        <a:graphic>
          <a:graphicData uri="http://schemas.openxmlformats.org/drawingml/2006/table">
            <a:tbl>
              <a:tblPr firstRow="1" bandRow="1">
                <a:tableStyleId>{5C22544A-7EE6-4342-B048-85BDC9FD1C3A}</a:tableStyleId>
              </a:tblPr>
              <a:tblGrid>
                <a:gridCol w="2067949">
                  <a:extLst>
                    <a:ext uri="{9D8B030D-6E8A-4147-A177-3AD203B41FA5}">
                      <a16:colId xmlns="" xmlns:a16="http://schemas.microsoft.com/office/drawing/2014/main" val="20000"/>
                    </a:ext>
                  </a:extLst>
                </a:gridCol>
                <a:gridCol w="1420837">
                  <a:extLst>
                    <a:ext uri="{9D8B030D-6E8A-4147-A177-3AD203B41FA5}">
                      <a16:colId xmlns="" xmlns:a16="http://schemas.microsoft.com/office/drawing/2014/main" val="20001"/>
                    </a:ext>
                  </a:extLst>
                </a:gridCol>
                <a:gridCol w="1322363">
                  <a:extLst>
                    <a:ext uri="{9D8B030D-6E8A-4147-A177-3AD203B41FA5}">
                      <a16:colId xmlns="" xmlns:a16="http://schemas.microsoft.com/office/drawing/2014/main" val="20002"/>
                    </a:ext>
                  </a:extLst>
                </a:gridCol>
                <a:gridCol w="1446368">
                  <a:extLst>
                    <a:ext uri="{9D8B030D-6E8A-4147-A177-3AD203B41FA5}">
                      <a16:colId xmlns="" xmlns:a16="http://schemas.microsoft.com/office/drawing/2014/main" val="20003"/>
                    </a:ext>
                  </a:extLst>
                </a:gridCol>
                <a:gridCol w="1564379">
                  <a:extLst>
                    <a:ext uri="{9D8B030D-6E8A-4147-A177-3AD203B41FA5}">
                      <a16:colId xmlns="" xmlns:a16="http://schemas.microsoft.com/office/drawing/2014/main" val="20004"/>
                    </a:ext>
                  </a:extLst>
                </a:gridCol>
                <a:gridCol w="2813277">
                  <a:extLst>
                    <a:ext uri="{9D8B030D-6E8A-4147-A177-3AD203B41FA5}">
                      <a16:colId xmlns="" xmlns:a16="http://schemas.microsoft.com/office/drawing/2014/main" val="20005"/>
                    </a:ext>
                  </a:extLst>
                </a:gridCol>
              </a:tblGrid>
              <a:tr h="546428">
                <a:tc>
                  <a:txBody>
                    <a:bodyPr/>
                    <a:lstStyle/>
                    <a:p>
                      <a:endParaRPr lang="en-IN" dirty="0"/>
                    </a:p>
                  </a:txBody>
                  <a:tcPr/>
                </a:tc>
                <a:tc>
                  <a:txBody>
                    <a:bodyPr/>
                    <a:lstStyle/>
                    <a:p>
                      <a:pPr algn="ctr">
                        <a:lnSpc>
                          <a:spcPct val="150000"/>
                        </a:lnSpc>
                      </a:pPr>
                      <a:r>
                        <a:rPr lang="en-IN" dirty="0"/>
                        <a:t>HOME</a:t>
                      </a:r>
                    </a:p>
                  </a:txBody>
                  <a:tcPr/>
                </a:tc>
                <a:tc>
                  <a:txBody>
                    <a:bodyPr/>
                    <a:lstStyle/>
                    <a:p>
                      <a:pPr algn="ctr">
                        <a:lnSpc>
                          <a:spcPct val="150000"/>
                        </a:lnSpc>
                      </a:pPr>
                      <a:r>
                        <a:rPr lang="en-IN" dirty="0"/>
                        <a:t>PROJECTS</a:t>
                      </a:r>
                    </a:p>
                  </a:txBody>
                  <a:tcPr/>
                </a:tc>
                <a:tc>
                  <a:txBody>
                    <a:bodyPr/>
                    <a:lstStyle/>
                    <a:p>
                      <a:pPr algn="ctr">
                        <a:lnSpc>
                          <a:spcPct val="150000"/>
                        </a:lnSpc>
                      </a:pPr>
                      <a:r>
                        <a:rPr lang="en-IN" dirty="0"/>
                        <a:t>TUTORIALS</a:t>
                      </a:r>
                    </a:p>
                  </a:txBody>
                  <a:tcPr/>
                </a:tc>
                <a:tc>
                  <a:txBody>
                    <a:bodyPr/>
                    <a:lstStyle/>
                    <a:p>
                      <a:pPr algn="ctr">
                        <a:lnSpc>
                          <a:spcPct val="150000"/>
                        </a:lnSpc>
                      </a:pPr>
                      <a:r>
                        <a:rPr lang="en-IN" dirty="0"/>
                        <a:t> EVENTS</a:t>
                      </a:r>
                    </a:p>
                  </a:txBody>
                  <a:tcPr/>
                </a:tc>
                <a:tc>
                  <a:txBody>
                    <a:bodyPr/>
                    <a:lstStyle/>
                    <a:p>
                      <a:endParaRPr lang="en-IN" dirty="0"/>
                    </a:p>
                  </a:txBody>
                  <a:tcPr/>
                </a:tc>
                <a:extLst>
                  <a:ext uri="{0D108BD9-81ED-4DB2-BD59-A6C34878D82A}">
                    <a16:rowId xmlns="" xmlns:a16="http://schemas.microsoft.com/office/drawing/2014/main" val="10000"/>
                  </a:ext>
                </a:extLst>
              </a:tr>
              <a:tr h="5348048">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n-lt"/>
                      </a:endParaRPr>
                    </a:p>
                    <a:p>
                      <a:endParaRPr lang="en-IN" dirty="0">
                        <a:solidFill>
                          <a:schemeClr val="tx1"/>
                        </a:solidFill>
                      </a:endParaRPr>
                    </a:p>
                  </a:txBody>
                  <a:tcPr>
                    <a:solidFill>
                      <a:schemeClr val="tx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1"/>
                  </a:ext>
                </a:extLst>
              </a:tr>
            </a:tbl>
          </a:graphicData>
        </a:graphic>
      </p:graphicFrame>
      <p:pic>
        <p:nvPicPr>
          <p:cNvPr id="10" name="Picture 9"/>
          <p:cNvPicPr>
            <a:picLocks noChangeAspect="1"/>
          </p:cNvPicPr>
          <p:nvPr/>
        </p:nvPicPr>
        <p:blipFill>
          <a:blip r:embed="rId2"/>
          <a:stretch>
            <a:fillRect/>
          </a:stretch>
        </p:blipFill>
        <p:spPr>
          <a:xfrm>
            <a:off x="731520" y="715526"/>
            <a:ext cx="2096085" cy="1638558"/>
          </a:xfrm>
          <a:prstGeom prst="rect">
            <a:avLst/>
          </a:prstGeom>
        </p:spPr>
      </p:pic>
      <p:sp>
        <p:nvSpPr>
          <p:cNvPr id="11" name="TextBox 10"/>
          <p:cNvSpPr txBox="1"/>
          <p:nvPr/>
        </p:nvSpPr>
        <p:spPr>
          <a:xfrm>
            <a:off x="5379506" y="1944695"/>
            <a:ext cx="1697901" cy="461665"/>
          </a:xfrm>
          <a:prstGeom prst="rect">
            <a:avLst/>
          </a:prstGeom>
          <a:noFill/>
        </p:spPr>
        <p:txBody>
          <a:bodyPr wrap="none" rtlCol="0">
            <a:spAutoFit/>
          </a:bodyPr>
          <a:lstStyle/>
          <a:p>
            <a:r>
              <a:rPr lang="en-IN" sz="2400" b="1" u="sng" dirty="0">
                <a:solidFill>
                  <a:schemeClr val="bg1"/>
                </a:solidFill>
              </a:rPr>
              <a:t>TUTORIALS</a:t>
            </a:r>
          </a:p>
        </p:txBody>
      </p:sp>
      <p:sp>
        <p:nvSpPr>
          <p:cNvPr id="12" name="TextBox 11"/>
          <p:cNvSpPr txBox="1"/>
          <p:nvPr/>
        </p:nvSpPr>
        <p:spPr>
          <a:xfrm>
            <a:off x="1437063" y="4725072"/>
            <a:ext cx="1912703" cy="923330"/>
          </a:xfrm>
          <a:prstGeom prst="rect">
            <a:avLst/>
          </a:prstGeom>
          <a:noFill/>
        </p:spPr>
        <p:txBody>
          <a:bodyPr wrap="none" rtlCol="0">
            <a:spAutoFit/>
          </a:bodyPr>
          <a:lstStyle/>
          <a:p>
            <a:endParaRPr lang="en-IN" dirty="0"/>
          </a:p>
          <a:p>
            <a:r>
              <a:rPr lang="en-IN" dirty="0">
                <a:solidFill>
                  <a:schemeClr val="bg1"/>
                </a:solidFill>
              </a:rPr>
              <a:t>Introduction to </a:t>
            </a:r>
            <a:endParaRPr lang="en-IN" dirty="0" smtClean="0">
              <a:solidFill>
                <a:schemeClr val="bg1"/>
              </a:solidFill>
            </a:endParaRPr>
          </a:p>
          <a:p>
            <a:r>
              <a:rPr lang="en-IN" dirty="0" smtClean="0">
                <a:solidFill>
                  <a:schemeClr val="bg1"/>
                </a:solidFill>
              </a:rPr>
              <a:t>Ethical </a:t>
            </a:r>
            <a:r>
              <a:rPr lang="en-IN" dirty="0">
                <a:solidFill>
                  <a:schemeClr val="bg1"/>
                </a:solidFill>
              </a:rPr>
              <a:t>Hacking</a:t>
            </a:r>
          </a:p>
        </p:txBody>
      </p:sp>
      <p:sp>
        <p:nvSpPr>
          <p:cNvPr id="13" name="AutoShape 2" descr="Image result for white hat hac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hlinkClick r:id="rId3" action="ppaction://hlinksldjump"/>
          </p:cNvPr>
          <p:cNvPicPr>
            <a:picLocks noChangeAspect="1"/>
          </p:cNvPicPr>
          <p:nvPr/>
        </p:nvPicPr>
        <p:blipFill>
          <a:blip r:embed="rId4"/>
          <a:stretch>
            <a:fillRect/>
          </a:stretch>
        </p:blipFill>
        <p:spPr>
          <a:xfrm>
            <a:off x="1349000" y="2780175"/>
            <a:ext cx="2143125" cy="2143125"/>
          </a:xfrm>
          <a:prstGeom prst="rect">
            <a:avLst/>
          </a:prstGeom>
        </p:spPr>
      </p:pic>
      <p:sp>
        <p:nvSpPr>
          <p:cNvPr id="15" name="TextBox 14"/>
          <p:cNvSpPr txBox="1"/>
          <p:nvPr/>
        </p:nvSpPr>
        <p:spPr>
          <a:xfrm>
            <a:off x="4532735" y="4743645"/>
            <a:ext cx="2986715" cy="646331"/>
          </a:xfrm>
          <a:prstGeom prst="rect">
            <a:avLst/>
          </a:prstGeom>
          <a:noFill/>
        </p:spPr>
        <p:txBody>
          <a:bodyPr wrap="none" rtlCol="0">
            <a:spAutoFit/>
          </a:bodyPr>
          <a:lstStyle/>
          <a:p>
            <a:endParaRPr lang="en-IN" dirty="0"/>
          </a:p>
          <a:p>
            <a:r>
              <a:rPr lang="en-IN" dirty="0">
                <a:solidFill>
                  <a:schemeClr val="bg1"/>
                </a:solidFill>
              </a:rPr>
              <a:t>How to protect Your App</a:t>
            </a:r>
          </a:p>
        </p:txBody>
      </p:sp>
      <p:sp>
        <p:nvSpPr>
          <p:cNvPr id="16" name="TextBox 15"/>
          <p:cNvSpPr txBox="1"/>
          <p:nvPr/>
        </p:nvSpPr>
        <p:spPr>
          <a:xfrm>
            <a:off x="8440617" y="4842562"/>
            <a:ext cx="184731" cy="646331"/>
          </a:xfrm>
          <a:prstGeom prst="rect">
            <a:avLst/>
          </a:prstGeom>
          <a:noFill/>
        </p:spPr>
        <p:txBody>
          <a:bodyPr wrap="none" rtlCol="0">
            <a:spAutoFit/>
          </a:bodyPr>
          <a:lstStyle/>
          <a:p>
            <a:endParaRPr lang="en-IN" dirty="0"/>
          </a:p>
          <a:p>
            <a:endParaRPr lang="en-IN" dirty="0"/>
          </a:p>
        </p:txBody>
      </p:sp>
      <p:sp>
        <p:nvSpPr>
          <p:cNvPr id="17" name="TextBox 16"/>
          <p:cNvSpPr txBox="1"/>
          <p:nvPr/>
        </p:nvSpPr>
        <p:spPr>
          <a:xfrm>
            <a:off x="8229602" y="4712234"/>
            <a:ext cx="3100208" cy="1415772"/>
          </a:xfrm>
          <a:prstGeom prst="rect">
            <a:avLst/>
          </a:prstGeom>
          <a:noFill/>
        </p:spPr>
        <p:txBody>
          <a:bodyPr wrap="square" rtlCol="0">
            <a:spAutoFit/>
          </a:bodyPr>
          <a:lstStyle/>
          <a:p>
            <a:endParaRPr lang="en-IN" sz="2800" dirty="0"/>
          </a:p>
          <a:p>
            <a:r>
              <a:rPr lang="en-IN" sz="2000" dirty="0" smtClean="0">
                <a:solidFill>
                  <a:schemeClr val="bg1"/>
                </a:solidFill>
              </a:rPr>
              <a:t>Programming robots</a:t>
            </a:r>
          </a:p>
          <a:p>
            <a:r>
              <a:rPr lang="en-IN" sz="2000" dirty="0" smtClean="0">
                <a:solidFill>
                  <a:schemeClr val="bg1"/>
                </a:solidFill>
              </a:rPr>
              <a:t> in scratch</a:t>
            </a:r>
          </a:p>
          <a:p>
            <a:endParaRPr lang="en-IN" dirty="0">
              <a:solidFill>
                <a:schemeClr val="bg1"/>
              </a:solidFill>
            </a:endParaRPr>
          </a:p>
        </p:txBody>
      </p:sp>
      <p:pic>
        <p:nvPicPr>
          <p:cNvPr id="19" name="Picture 18"/>
          <p:cNvPicPr>
            <a:picLocks noChangeAspect="1"/>
          </p:cNvPicPr>
          <p:nvPr/>
        </p:nvPicPr>
        <p:blipFill>
          <a:blip r:embed="rId5"/>
          <a:stretch>
            <a:fillRect/>
          </a:stretch>
        </p:blipFill>
        <p:spPr>
          <a:xfrm>
            <a:off x="4510821" y="2780175"/>
            <a:ext cx="2861183" cy="2143125"/>
          </a:xfrm>
          <a:prstGeom prst="rect">
            <a:avLst/>
          </a:prstGeom>
          <a:ln>
            <a:noFill/>
          </a:ln>
          <a:effectLst>
            <a:softEdge rad="112500"/>
          </a:effectLst>
        </p:spPr>
      </p:pic>
      <p:sp>
        <p:nvSpPr>
          <p:cNvPr id="20" name="TextBox 19"/>
          <p:cNvSpPr txBox="1"/>
          <p:nvPr/>
        </p:nvSpPr>
        <p:spPr>
          <a:xfrm>
            <a:off x="8904850" y="838088"/>
            <a:ext cx="1800665" cy="369332"/>
          </a:xfrm>
          <a:prstGeom prst="rect">
            <a:avLst/>
          </a:prstGeom>
          <a:solidFill>
            <a:schemeClr val="tx1"/>
          </a:solidFill>
          <a:ln>
            <a:solidFill>
              <a:schemeClr val="bg1"/>
            </a:solidFill>
          </a:ln>
        </p:spPr>
        <p:txBody>
          <a:bodyPr wrap="square" rtlCol="0">
            <a:spAutoFit/>
          </a:bodyPr>
          <a:lstStyle/>
          <a:p>
            <a:r>
              <a:rPr lang="en-IN" dirty="0">
                <a:solidFill>
                  <a:schemeClr val="bg1"/>
                </a:solidFill>
              </a:rPr>
              <a:t>SEARCH..</a:t>
            </a:r>
          </a:p>
        </p:txBody>
      </p:sp>
      <p:pic>
        <p:nvPicPr>
          <p:cNvPr id="21" name="Picture 20"/>
          <p:cNvPicPr>
            <a:picLocks noChangeAspect="1"/>
          </p:cNvPicPr>
          <p:nvPr/>
        </p:nvPicPr>
        <p:blipFill>
          <a:blip r:embed="rId6"/>
          <a:stretch>
            <a:fillRect/>
          </a:stretch>
        </p:blipFill>
        <p:spPr>
          <a:xfrm>
            <a:off x="11329810" y="-14067"/>
            <a:ext cx="876258" cy="518578"/>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2156" y="2581481"/>
            <a:ext cx="3059457" cy="2584246"/>
          </a:xfrm>
          <a:prstGeom prst="rect">
            <a:avLst/>
          </a:prstGeom>
        </p:spPr>
      </p:pic>
    </p:spTree>
    <p:extLst>
      <p:ext uri="{BB962C8B-B14F-4D97-AF65-F5344CB8AC3E}">
        <p14:creationId xmlns:p14="http://schemas.microsoft.com/office/powerpoint/2010/main" val="1426230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78109015"/>
              </p:ext>
            </p:extLst>
          </p:nvPr>
        </p:nvGraphicFramePr>
        <p:xfrm>
          <a:off x="766733" y="295421"/>
          <a:ext cx="10684370" cy="6425149"/>
        </p:xfrm>
        <a:graphic>
          <a:graphicData uri="http://schemas.openxmlformats.org/drawingml/2006/table">
            <a:tbl>
              <a:tblPr firstRow="1" bandRow="1">
                <a:tableStyleId>{5C22544A-7EE6-4342-B048-85BDC9FD1C3A}</a:tableStyleId>
              </a:tblPr>
              <a:tblGrid>
                <a:gridCol w="2172339">
                  <a:extLst>
                    <a:ext uri="{9D8B030D-6E8A-4147-A177-3AD203B41FA5}">
                      <a16:colId xmlns="" xmlns:a16="http://schemas.microsoft.com/office/drawing/2014/main" val="20000"/>
                    </a:ext>
                  </a:extLst>
                </a:gridCol>
                <a:gridCol w="1492561">
                  <a:extLst>
                    <a:ext uri="{9D8B030D-6E8A-4147-A177-3AD203B41FA5}">
                      <a16:colId xmlns="" xmlns:a16="http://schemas.microsoft.com/office/drawing/2014/main" val="20001"/>
                    </a:ext>
                  </a:extLst>
                </a:gridCol>
                <a:gridCol w="1265148">
                  <a:extLst>
                    <a:ext uri="{9D8B030D-6E8A-4147-A177-3AD203B41FA5}">
                      <a16:colId xmlns="" xmlns:a16="http://schemas.microsoft.com/office/drawing/2014/main" val="20002"/>
                    </a:ext>
                  </a:extLst>
                </a:gridCol>
                <a:gridCol w="1643349">
                  <a:extLst>
                    <a:ext uri="{9D8B030D-6E8A-4147-A177-3AD203B41FA5}">
                      <a16:colId xmlns="" xmlns:a16="http://schemas.microsoft.com/office/drawing/2014/main" val="20003"/>
                    </a:ext>
                  </a:extLst>
                </a:gridCol>
                <a:gridCol w="1643349">
                  <a:extLst>
                    <a:ext uri="{9D8B030D-6E8A-4147-A177-3AD203B41FA5}">
                      <a16:colId xmlns="" xmlns:a16="http://schemas.microsoft.com/office/drawing/2014/main" val="20004"/>
                    </a:ext>
                  </a:extLst>
                </a:gridCol>
                <a:gridCol w="2467624">
                  <a:extLst>
                    <a:ext uri="{9D8B030D-6E8A-4147-A177-3AD203B41FA5}">
                      <a16:colId xmlns="" xmlns:a16="http://schemas.microsoft.com/office/drawing/2014/main" val="20005"/>
                    </a:ext>
                  </a:extLst>
                </a:gridCol>
              </a:tblGrid>
              <a:tr h="555272">
                <a:tc>
                  <a:txBody>
                    <a:bodyPr/>
                    <a:lstStyle/>
                    <a:p>
                      <a:endParaRPr lang="en-IN" dirty="0"/>
                    </a:p>
                  </a:txBody>
                  <a:tcPr/>
                </a:tc>
                <a:tc>
                  <a:txBody>
                    <a:bodyPr/>
                    <a:lstStyle/>
                    <a:p>
                      <a:pPr algn="ctr">
                        <a:lnSpc>
                          <a:spcPct val="150000"/>
                        </a:lnSpc>
                      </a:pPr>
                      <a:r>
                        <a:rPr lang="en-IN" dirty="0"/>
                        <a:t>HOME</a:t>
                      </a:r>
                    </a:p>
                  </a:txBody>
                  <a:tcPr/>
                </a:tc>
                <a:tc>
                  <a:txBody>
                    <a:bodyPr/>
                    <a:lstStyle/>
                    <a:p>
                      <a:pPr algn="ctr">
                        <a:lnSpc>
                          <a:spcPct val="150000"/>
                        </a:lnSpc>
                      </a:pPr>
                      <a:r>
                        <a:rPr lang="en-IN" dirty="0"/>
                        <a:t>PROJECTS</a:t>
                      </a:r>
                    </a:p>
                  </a:txBody>
                  <a:tcPr/>
                </a:tc>
                <a:tc>
                  <a:txBody>
                    <a:bodyPr/>
                    <a:lstStyle/>
                    <a:p>
                      <a:pPr algn="ctr">
                        <a:lnSpc>
                          <a:spcPct val="150000"/>
                        </a:lnSpc>
                      </a:pPr>
                      <a:r>
                        <a:rPr lang="en-IN" dirty="0"/>
                        <a:t>TUTORIALS</a:t>
                      </a:r>
                    </a:p>
                  </a:txBody>
                  <a:tcPr/>
                </a:tc>
                <a:tc>
                  <a:txBody>
                    <a:bodyPr/>
                    <a:lstStyle/>
                    <a:p>
                      <a:pPr algn="ctr">
                        <a:lnSpc>
                          <a:spcPct val="150000"/>
                        </a:lnSpc>
                      </a:pPr>
                      <a:r>
                        <a:rPr lang="en-IN" dirty="0"/>
                        <a:t> EVENTS</a:t>
                      </a:r>
                    </a:p>
                  </a:txBody>
                  <a:tcPr/>
                </a:tc>
                <a:tc>
                  <a:txBody>
                    <a:bodyPr/>
                    <a:lstStyle/>
                    <a:p>
                      <a:endParaRPr lang="en-IN" dirty="0"/>
                    </a:p>
                  </a:txBody>
                  <a:tcPr/>
                </a:tc>
                <a:extLst>
                  <a:ext uri="{0D108BD9-81ED-4DB2-BD59-A6C34878D82A}">
                    <a16:rowId xmlns="" xmlns:a16="http://schemas.microsoft.com/office/drawing/2014/main" val="10000"/>
                  </a:ext>
                </a:extLst>
              </a:tr>
              <a:tr h="5869877">
                <a:tc gridSpan="6">
                  <a:txBody>
                    <a:bodyPr/>
                    <a:lstStyle/>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endParaRPr lang="en-IN" sz="2400" b="1" i="0" dirty="0">
                        <a:solidFill>
                          <a:srgbClr val="454545"/>
                        </a:solidFill>
                        <a:effectLst/>
                        <a:latin typeface="Verdana" panose="020B0604030504040204" pitchFamily="34" charset="0"/>
                      </a:endParaRPr>
                    </a:p>
                    <a:p>
                      <a:pPr algn="l"/>
                      <a:r>
                        <a:rPr lang="en-IN" sz="2400" b="1" i="0" dirty="0">
                          <a:solidFill>
                            <a:srgbClr val="454545"/>
                          </a:solidFill>
                          <a:effectLst/>
                          <a:latin typeface="Verdana" panose="020B0604030504040204" pitchFamily="34" charset="0"/>
                        </a:rPr>
                        <a:t>Ethical hacking</a:t>
                      </a:r>
                      <a:r>
                        <a:rPr lang="en-IN" sz="2400" b="0" i="0" dirty="0">
                          <a:solidFill>
                            <a:srgbClr val="454545"/>
                          </a:solidFill>
                          <a:effectLst/>
                          <a:latin typeface="Verdana" panose="020B0604030504040204" pitchFamily="34" charset="0"/>
                        </a:rPr>
                        <a:t> and </a:t>
                      </a:r>
                      <a:r>
                        <a:rPr lang="en-IN" sz="2400" b="1" i="0" dirty="0">
                          <a:solidFill>
                            <a:srgbClr val="454545"/>
                          </a:solidFill>
                          <a:effectLst/>
                          <a:latin typeface="Verdana" panose="020B0604030504040204" pitchFamily="34" charset="0"/>
                        </a:rPr>
                        <a:t>ethical hacker</a:t>
                      </a:r>
                      <a:r>
                        <a:rPr lang="en-IN" sz="2400" b="0" i="0" dirty="0">
                          <a:solidFill>
                            <a:srgbClr val="454545"/>
                          </a:solidFill>
                          <a:effectLst/>
                          <a:latin typeface="Verdana" panose="020B0604030504040204" pitchFamily="34" charset="0"/>
                        </a:rPr>
                        <a:t> are terms used to describe </a:t>
                      </a:r>
                      <a:r>
                        <a:rPr lang="en-IN" sz="2400" b="0" i="0" u="none" strike="noStrike" dirty="0">
                          <a:solidFill>
                            <a:srgbClr val="663366"/>
                          </a:solidFill>
                          <a:effectLst/>
                          <a:latin typeface="Verdana" panose="020B0604030504040204" pitchFamily="34" charset="0"/>
                          <a:hlinkClick r:id="rId2"/>
                        </a:rPr>
                        <a:t>hacking</a:t>
                      </a:r>
                      <a:r>
                        <a:rPr lang="en-IN" sz="2400" b="0" i="0" dirty="0">
                          <a:solidFill>
                            <a:srgbClr val="454545"/>
                          </a:solidFill>
                          <a:effectLst/>
                          <a:latin typeface="Verdana" panose="020B0604030504040204" pitchFamily="34" charset="0"/>
                        </a:rPr>
                        <a:t> performed by a company or individual to help identify potential threats on a computer or network. An ethical hacker attempts to bypass system security and search for any weak points that could be exploited by malicious hackers. This information is then used by the organization to improve the system security, in an effort to minimize or eliminate any potential attacks.</a:t>
                      </a:r>
                    </a:p>
                    <a:p>
                      <a:pPr algn="l"/>
                      <a:endParaRPr lang="en-IN" sz="2400" b="0" dirty="0">
                        <a:latin typeface="Times New Roman" panose="02020603050405020304" pitchFamily="18" charset="0"/>
                        <a:cs typeface="Times New Roman" panose="02020603050405020304" pitchFamily="18" charset="0"/>
                      </a:endParaRPr>
                    </a:p>
                  </a:txBody>
                  <a:tcPr>
                    <a:solidFill>
                      <a:schemeClr val="tx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1"/>
                  </a:ext>
                </a:extLst>
              </a:tr>
            </a:tbl>
          </a:graphicData>
        </a:graphic>
      </p:graphicFrame>
      <p:sp>
        <p:nvSpPr>
          <p:cNvPr id="4" name="TextBox 3"/>
          <p:cNvSpPr txBox="1"/>
          <p:nvPr/>
        </p:nvSpPr>
        <p:spPr>
          <a:xfrm>
            <a:off x="9250838" y="409377"/>
            <a:ext cx="1800665" cy="369332"/>
          </a:xfrm>
          <a:prstGeom prst="rect">
            <a:avLst/>
          </a:prstGeom>
          <a:solidFill>
            <a:schemeClr val="tx1"/>
          </a:solidFill>
        </p:spPr>
        <p:txBody>
          <a:bodyPr wrap="square" rtlCol="0">
            <a:spAutoFit/>
          </a:bodyPr>
          <a:lstStyle/>
          <a:p>
            <a:r>
              <a:rPr lang="en-IN" dirty="0">
                <a:solidFill>
                  <a:schemeClr val="bg1"/>
                </a:solidFill>
              </a:rPr>
              <a:t>SEARCH..</a:t>
            </a:r>
          </a:p>
        </p:txBody>
      </p:sp>
      <p:pic>
        <p:nvPicPr>
          <p:cNvPr id="5" name="Picture 4"/>
          <p:cNvPicPr>
            <a:picLocks noChangeAspect="1"/>
          </p:cNvPicPr>
          <p:nvPr/>
        </p:nvPicPr>
        <p:blipFill>
          <a:blip r:embed="rId3"/>
          <a:stretch>
            <a:fillRect/>
          </a:stretch>
        </p:blipFill>
        <p:spPr>
          <a:xfrm>
            <a:off x="741883" y="253216"/>
            <a:ext cx="2212333" cy="1588815"/>
          </a:xfrm>
          <a:prstGeom prst="rect">
            <a:avLst/>
          </a:prstGeom>
        </p:spPr>
      </p:pic>
      <p:pic>
        <p:nvPicPr>
          <p:cNvPr id="6" name="Picture 5"/>
          <p:cNvPicPr>
            <a:picLocks noChangeAspect="1"/>
          </p:cNvPicPr>
          <p:nvPr/>
        </p:nvPicPr>
        <p:blipFill>
          <a:blip r:embed="rId4"/>
          <a:stretch>
            <a:fillRect/>
          </a:stretch>
        </p:blipFill>
        <p:spPr>
          <a:xfrm>
            <a:off x="5033816" y="863118"/>
            <a:ext cx="1957827" cy="1957827"/>
          </a:xfrm>
          <a:prstGeom prst="rect">
            <a:avLst/>
          </a:prstGeom>
        </p:spPr>
      </p:pic>
      <p:sp>
        <p:nvSpPr>
          <p:cNvPr id="7" name="TextBox 6"/>
          <p:cNvSpPr txBox="1"/>
          <p:nvPr/>
        </p:nvSpPr>
        <p:spPr>
          <a:xfrm>
            <a:off x="2560320" y="2532186"/>
            <a:ext cx="6690518" cy="1138773"/>
          </a:xfrm>
          <a:prstGeom prst="rect">
            <a:avLst/>
          </a:prstGeom>
          <a:noFill/>
        </p:spPr>
        <p:txBody>
          <a:bodyPr wrap="square" rtlCol="0">
            <a:spAutoFit/>
          </a:bodyPr>
          <a:lstStyle/>
          <a:p>
            <a:pPr>
              <a:defRPr/>
            </a:pPr>
            <a:r>
              <a:rPr lang="en-IN" dirty="0">
                <a:latin typeface="Times New Roman" panose="02020603050405020304" pitchFamily="18" charset="0"/>
                <a:cs typeface="Times New Roman" panose="02020603050405020304" pitchFamily="18" charset="0"/>
              </a:rPr>
              <a:t>  </a:t>
            </a:r>
          </a:p>
          <a:p>
            <a:pPr>
              <a:defRPr/>
            </a:pPr>
            <a:r>
              <a:rPr lang="en-IN" dirty="0">
                <a:solidFill>
                  <a:schemeClr val="bg1"/>
                </a:solidFill>
                <a:latin typeface="Times New Roman" panose="02020603050405020304" pitchFamily="18" charset="0"/>
                <a:cs typeface="Times New Roman" panose="02020603050405020304" pitchFamily="18" charset="0"/>
              </a:rPr>
              <a:t>              </a:t>
            </a:r>
            <a:r>
              <a:rPr lang="en-IN" sz="3200" dirty="0">
                <a:solidFill>
                  <a:schemeClr val="bg1"/>
                </a:solidFill>
                <a:latin typeface="Times New Roman" panose="02020603050405020304" pitchFamily="18" charset="0"/>
                <a:cs typeface="Times New Roman" panose="02020603050405020304" pitchFamily="18" charset="0"/>
              </a:rPr>
              <a:t>Introduction to Ethical Hacking</a:t>
            </a:r>
            <a:endParaRPr lang="en-IN" sz="3200" b="0" dirty="0">
              <a:solidFill>
                <a:schemeClr val="bg1"/>
              </a:solidFill>
              <a:latin typeface="Times New Roman" panose="02020603050405020304" pitchFamily="18" charset="0"/>
              <a:cs typeface="Times New Roman" panose="02020603050405020304" pitchFamily="18" charset="0"/>
            </a:endParaRPr>
          </a:p>
          <a:p>
            <a:endParaRPr lang="en-IN" dirty="0"/>
          </a:p>
        </p:txBody>
      </p:sp>
      <p:pic>
        <p:nvPicPr>
          <p:cNvPr id="8" name="Picture 7"/>
          <p:cNvPicPr>
            <a:picLocks noChangeAspect="1"/>
          </p:cNvPicPr>
          <p:nvPr/>
        </p:nvPicPr>
        <p:blipFill>
          <a:blip r:embed="rId5"/>
          <a:stretch>
            <a:fillRect/>
          </a:stretch>
        </p:blipFill>
        <p:spPr>
          <a:xfrm>
            <a:off x="11259608" y="-28135"/>
            <a:ext cx="974596" cy="576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52250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ADWAITH4 SOLUTIONS THANKS YOU…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64" y="2419643"/>
            <a:ext cx="3663470" cy="2166424"/>
          </a:xfrm>
          <a:prstGeom prst="rect">
            <a:avLst/>
          </a:prstGeom>
          <a:ln>
            <a:noFill/>
          </a:ln>
          <a:effectLst>
            <a:softEdge rad="112500"/>
          </a:effectLst>
        </p:spPr>
      </p:pic>
    </p:spTree>
    <p:extLst>
      <p:ext uri="{BB962C8B-B14F-4D97-AF65-F5344CB8AC3E}">
        <p14:creationId xmlns:p14="http://schemas.microsoft.com/office/powerpoint/2010/main" val="3616458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ory vs pract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60" y="1012360"/>
            <a:ext cx="5415232" cy="5415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utdated classroom teac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228" y="993432"/>
            <a:ext cx="5434160" cy="54341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53884" y="604047"/>
            <a:ext cx="1935017" cy="369332"/>
          </a:xfrm>
          <a:prstGeom prst="rect">
            <a:avLst/>
          </a:prstGeom>
          <a:noFill/>
        </p:spPr>
        <p:txBody>
          <a:bodyPr wrap="none" rtlCol="0">
            <a:spAutoFit/>
          </a:bodyPr>
          <a:lstStyle/>
          <a:p>
            <a:r>
              <a:rPr lang="en-IN" dirty="0"/>
              <a:t>Theory </a:t>
            </a:r>
            <a:r>
              <a:rPr lang="en-IN" dirty="0" err="1"/>
              <a:t>vs</a:t>
            </a:r>
            <a:r>
              <a:rPr lang="en-IN" dirty="0"/>
              <a:t> practical</a:t>
            </a:r>
          </a:p>
        </p:txBody>
      </p:sp>
      <p:sp>
        <p:nvSpPr>
          <p:cNvPr id="3" name="TextBox 2"/>
          <p:cNvSpPr txBox="1"/>
          <p:nvPr/>
        </p:nvSpPr>
        <p:spPr>
          <a:xfrm>
            <a:off x="6696222" y="550190"/>
            <a:ext cx="3374450" cy="369332"/>
          </a:xfrm>
          <a:prstGeom prst="rect">
            <a:avLst/>
          </a:prstGeom>
          <a:noFill/>
        </p:spPr>
        <p:txBody>
          <a:bodyPr wrap="none" rtlCol="0">
            <a:spAutoFit/>
          </a:bodyPr>
          <a:lstStyle/>
          <a:p>
            <a:r>
              <a:rPr lang="en-IN" dirty="0"/>
              <a:t>Outdated learning &amp; exam culture</a:t>
            </a:r>
          </a:p>
        </p:txBody>
      </p:sp>
      <p:pic>
        <p:nvPicPr>
          <p:cNvPr id="7" name="Picture 6"/>
          <p:cNvPicPr>
            <a:picLocks noChangeAspect="1"/>
          </p:cNvPicPr>
          <p:nvPr/>
        </p:nvPicPr>
        <p:blipFill>
          <a:blip r:embed="rId4"/>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9728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222" y="1181687"/>
            <a:ext cx="4845067" cy="43119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05" y="1181687"/>
            <a:ext cx="5514535" cy="4311904"/>
          </a:xfrm>
          <a:prstGeom prst="rect">
            <a:avLst/>
          </a:prstGeom>
        </p:spPr>
      </p:pic>
      <p:pic>
        <p:nvPicPr>
          <p:cNvPr id="7" name="Picture 6"/>
          <p:cNvPicPr>
            <a:picLocks noChangeAspect="1"/>
          </p:cNvPicPr>
          <p:nvPr/>
        </p:nvPicPr>
        <p:blipFill>
          <a:blip r:embed="rId4"/>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4283599" y="447058"/>
            <a:ext cx="3879588" cy="400110"/>
          </a:xfrm>
          <a:prstGeom prst="rect">
            <a:avLst/>
          </a:prstGeom>
        </p:spPr>
        <p:txBody>
          <a:bodyPr wrap="none">
            <a:spAutoFit/>
          </a:bodyPr>
          <a:lstStyle/>
          <a:p>
            <a:r>
              <a:rPr lang="en-IN" sz="2000" u="sng" dirty="0" smtClean="0"/>
              <a:t>SITUATION AFTER PLACEMENTS</a:t>
            </a:r>
            <a:endParaRPr lang="en-IN" sz="2000" u="sng" dirty="0"/>
          </a:p>
        </p:txBody>
      </p:sp>
    </p:spTree>
    <p:extLst>
      <p:ext uri="{BB962C8B-B14F-4D97-AF65-F5344CB8AC3E}">
        <p14:creationId xmlns:p14="http://schemas.microsoft.com/office/powerpoint/2010/main" val="118954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1230" y="801859"/>
            <a:ext cx="8403102" cy="56906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1051011" y="1"/>
            <a:ext cx="1140989" cy="675248"/>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1261403" y="305917"/>
            <a:ext cx="8782929" cy="369332"/>
          </a:xfrm>
          <a:prstGeom prst="rect">
            <a:avLst/>
          </a:prstGeom>
        </p:spPr>
        <p:txBody>
          <a:bodyPr wrap="square">
            <a:spAutoFit/>
          </a:bodyPr>
          <a:lstStyle/>
          <a:p>
            <a:r>
              <a:rPr lang="en-IN" dirty="0"/>
              <a:t>Why 80% of India's engineers remain unemployable in the software sector?</a:t>
            </a:r>
          </a:p>
        </p:txBody>
      </p:sp>
    </p:spTree>
    <p:extLst>
      <p:ext uri="{BB962C8B-B14F-4D97-AF65-F5344CB8AC3E}">
        <p14:creationId xmlns:p14="http://schemas.microsoft.com/office/powerpoint/2010/main" val="680000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each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622" y="1132645"/>
            <a:ext cx="5026792" cy="44383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6243359" y="1143196"/>
            <a:ext cx="5420350" cy="4438357"/>
          </a:xfrm>
          <a:prstGeom prst="rect">
            <a:avLst/>
          </a:prstGeom>
        </p:spPr>
      </p:pic>
      <p:pic>
        <p:nvPicPr>
          <p:cNvPr id="5" name="Picture 4"/>
          <p:cNvPicPr>
            <a:picLocks noChangeAspect="1"/>
          </p:cNvPicPr>
          <p:nvPr/>
        </p:nvPicPr>
        <p:blipFill>
          <a:blip r:embed="rId4"/>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529796" y="416280"/>
            <a:ext cx="2985113" cy="461665"/>
          </a:xfrm>
          <a:prstGeom prst="rect">
            <a:avLst/>
          </a:prstGeom>
          <a:noFill/>
        </p:spPr>
        <p:txBody>
          <a:bodyPr wrap="none" rtlCol="0">
            <a:spAutoFit/>
          </a:bodyPr>
          <a:lstStyle/>
          <a:p>
            <a:r>
              <a:rPr lang="en-IN" sz="2400" u="sng" dirty="0" smtClean="0"/>
              <a:t>THE GREAT ESCAPE</a:t>
            </a:r>
            <a:endParaRPr lang="en-IN" sz="2400" u="sng" dirty="0"/>
          </a:p>
        </p:txBody>
      </p:sp>
      <p:sp>
        <p:nvSpPr>
          <p:cNvPr id="4" name="TextBox 3"/>
          <p:cNvSpPr txBox="1"/>
          <p:nvPr/>
        </p:nvSpPr>
        <p:spPr>
          <a:xfrm>
            <a:off x="489673" y="5892917"/>
            <a:ext cx="11507371" cy="646331"/>
          </a:xfrm>
          <a:prstGeom prst="rect">
            <a:avLst/>
          </a:prstGeom>
          <a:noFill/>
        </p:spPr>
        <p:txBody>
          <a:bodyPr wrap="square" rtlCol="0">
            <a:spAutoFit/>
          </a:bodyPr>
          <a:lstStyle/>
          <a:p>
            <a:r>
              <a:rPr lang="en-IN" dirty="0" smtClean="0"/>
              <a:t>According to our survey,90% of students prefer to go for teaching field rather than to be an engineer.</a:t>
            </a:r>
          </a:p>
          <a:p>
            <a:r>
              <a:rPr lang="en-IN" dirty="0" smtClean="0"/>
              <a:t>They would like to repeat the same old theories again &amp; again rather than taking an advance topic. </a:t>
            </a:r>
            <a:endParaRPr lang="en-IN" dirty="0"/>
          </a:p>
        </p:txBody>
      </p:sp>
    </p:spTree>
    <p:extLst>
      <p:ext uri="{BB962C8B-B14F-4D97-AF65-F5344CB8AC3E}">
        <p14:creationId xmlns:p14="http://schemas.microsoft.com/office/powerpoint/2010/main" val="2246968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cxnSp>
        <p:nvCxnSpPr>
          <p:cNvPr id="7" name="Straight Connector 6"/>
          <p:cNvCxnSpPr/>
          <p:nvPr/>
        </p:nvCxnSpPr>
        <p:spPr>
          <a:xfrm>
            <a:off x="1265489" y="1278472"/>
            <a:ext cx="0" cy="1199569"/>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pic>
        <p:nvPicPr>
          <p:cNvPr id="2" name="Picture 1"/>
          <p:cNvPicPr>
            <a:picLocks noChangeAspect="1"/>
          </p:cNvPicPr>
          <p:nvPr/>
        </p:nvPicPr>
        <p:blipFill>
          <a:blip r:embed="rId3"/>
          <a:stretch>
            <a:fillRect/>
          </a:stretch>
        </p:blipFill>
        <p:spPr>
          <a:xfrm>
            <a:off x="6077710" y="2810202"/>
            <a:ext cx="36579" cy="1237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05" y="196948"/>
            <a:ext cx="6600975" cy="444539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1982" y="886265"/>
            <a:ext cx="5034870" cy="3756073"/>
          </a:xfrm>
          <a:prstGeom prst="rect">
            <a:avLst/>
          </a:prstGeom>
        </p:spPr>
      </p:pic>
      <p:sp>
        <p:nvSpPr>
          <p:cNvPr id="3" name="TextBox 2"/>
          <p:cNvSpPr txBox="1"/>
          <p:nvPr/>
        </p:nvSpPr>
        <p:spPr>
          <a:xfrm>
            <a:off x="4656406" y="5781822"/>
            <a:ext cx="6436809" cy="461665"/>
          </a:xfrm>
          <a:prstGeom prst="rect">
            <a:avLst/>
          </a:prstGeom>
          <a:noFill/>
        </p:spPr>
        <p:txBody>
          <a:bodyPr wrap="square" rtlCol="0">
            <a:spAutoFit/>
          </a:bodyPr>
          <a:lstStyle/>
          <a:p>
            <a:r>
              <a:rPr lang="en-IN" sz="2400" dirty="0" smtClean="0"/>
              <a:t> RESULT OF CURRENT EDUCATION SYSTEM</a:t>
            </a:r>
            <a:endParaRPr lang="en-IN" sz="2400" dirty="0"/>
          </a:p>
        </p:txBody>
      </p:sp>
    </p:spTree>
    <p:extLst>
      <p:ext uri="{BB962C8B-B14F-4D97-AF65-F5344CB8AC3E}">
        <p14:creationId xmlns:p14="http://schemas.microsoft.com/office/powerpoint/2010/main" val="3905330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754" y="801858"/>
            <a:ext cx="1938351" cy="584775"/>
          </a:xfrm>
          <a:prstGeom prst="rect">
            <a:avLst/>
          </a:prstGeom>
          <a:noFill/>
        </p:spPr>
        <p:txBody>
          <a:bodyPr wrap="none" rtlCol="0">
            <a:spAutoFit/>
          </a:bodyPr>
          <a:lstStyle/>
          <a:p>
            <a:r>
              <a:rPr lang="en-IN" sz="3200" dirty="0"/>
              <a:t>BTECH IN</a:t>
            </a:r>
          </a:p>
        </p:txBody>
      </p:sp>
      <p:sp>
        <p:nvSpPr>
          <p:cNvPr id="4" name="TextBox 3"/>
          <p:cNvSpPr txBox="1"/>
          <p:nvPr/>
        </p:nvSpPr>
        <p:spPr>
          <a:xfrm>
            <a:off x="4248443" y="1997612"/>
            <a:ext cx="7148111" cy="2831544"/>
          </a:xfrm>
          <a:prstGeom prst="rect">
            <a:avLst/>
          </a:prstGeom>
          <a:noFill/>
        </p:spPr>
        <p:txBody>
          <a:bodyPr wrap="none" rtlCol="0">
            <a:spAutoFit/>
          </a:bodyPr>
          <a:lstStyle/>
          <a:p>
            <a:r>
              <a:rPr lang="en-IN" sz="3200" dirty="0">
                <a:latin typeface="Times New Roman" panose="02020603050405020304" pitchFamily="18" charset="0"/>
                <a:cs typeface="Times New Roman" panose="02020603050405020304" pitchFamily="18" charset="0"/>
              </a:rPr>
              <a:t>Computer Science &amp; Engineering(CSE) ? </a:t>
            </a:r>
          </a:p>
          <a:p>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		or</a:t>
            </a:r>
          </a:p>
          <a:p>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Computer </a:t>
            </a:r>
            <a:r>
              <a:rPr lang="en-IN" sz="3200" dirty="0" smtClean="0">
                <a:latin typeface="Times New Roman" panose="02020603050405020304" pitchFamily="18" charset="0"/>
                <a:cs typeface="Times New Roman" panose="02020603050405020304" pitchFamily="18" charset="0"/>
              </a:rPr>
              <a:t>Science (CS) </a:t>
            </a:r>
            <a:r>
              <a:rPr lang="en-IN" sz="3200" dirty="0">
                <a:latin typeface="Times New Roman" panose="02020603050405020304" pitchFamily="18" charset="0"/>
                <a:cs typeface="Times New Roman" panose="02020603050405020304" pitchFamily="18" charset="0"/>
              </a:rPr>
              <a:t>?</a:t>
            </a:r>
          </a:p>
          <a:p>
            <a:endParaRPr lang="en-IN" dirty="0"/>
          </a:p>
        </p:txBody>
      </p:sp>
      <p:pic>
        <p:nvPicPr>
          <p:cNvPr id="4098" name="Picture 2" descr="Image result for THINking 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66" y="1438694"/>
            <a:ext cx="6357767" cy="5419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323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505" y="2433012"/>
            <a:ext cx="5080000" cy="3810000"/>
          </a:xfrm>
          <a:prstGeom prst="rect">
            <a:avLst/>
          </a:prstGeom>
          <a:ln>
            <a:noFill/>
          </a:ln>
          <a:effectLst>
            <a:softEdge rad="112500"/>
          </a:effectLst>
        </p:spPr>
      </p:pic>
      <p:sp>
        <p:nvSpPr>
          <p:cNvPr id="5" name="Title 4"/>
          <p:cNvSpPr>
            <a:spLocks noGrp="1"/>
          </p:cNvSpPr>
          <p:nvPr>
            <p:ph type="title"/>
          </p:nvPr>
        </p:nvSpPr>
        <p:spPr/>
        <p:txBody>
          <a:bodyPr/>
          <a:lstStyle/>
          <a:p>
            <a:r>
              <a:rPr lang="en-IN" dirty="0"/>
              <a:t>REVOLUTION STARTS NOW!!!!!!!</a:t>
            </a:r>
          </a:p>
        </p:txBody>
      </p:sp>
      <p:pic>
        <p:nvPicPr>
          <p:cNvPr id="8" name="Picture 7"/>
          <p:cNvPicPr>
            <a:picLocks noChangeAspect="1"/>
          </p:cNvPicPr>
          <p:nvPr/>
        </p:nvPicPr>
        <p:blipFill>
          <a:blip r:embed="rId3"/>
          <a:stretch>
            <a:fillRect/>
          </a:stretch>
        </p:blipFill>
        <p:spPr>
          <a:xfrm>
            <a:off x="11093215" y="-28135"/>
            <a:ext cx="1140989" cy="675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5958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2439" y="2209800"/>
            <a:ext cx="546100" cy="2898854"/>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25800" y="1840468"/>
            <a:ext cx="596900" cy="3760231"/>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89600" y="1574799"/>
            <a:ext cx="825500" cy="4361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267700" y="1840469"/>
            <a:ext cx="647700" cy="385296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979150" y="2209591"/>
            <a:ext cx="545479" cy="2899064"/>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8130" y="785808"/>
            <a:ext cx="1358900" cy="546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p>
        </p:txBody>
      </p:sp>
      <p:sp>
        <p:nvSpPr>
          <p:cNvPr id="8" name="Rectangle 7"/>
          <p:cNvSpPr/>
          <p:nvPr/>
        </p:nvSpPr>
        <p:spPr>
          <a:xfrm>
            <a:off x="3013944" y="755441"/>
            <a:ext cx="1054100" cy="54610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p:txBody>
      </p:sp>
      <p:sp>
        <p:nvSpPr>
          <p:cNvPr id="9" name="Rectangle 8"/>
          <p:cNvSpPr/>
          <p:nvPr/>
        </p:nvSpPr>
        <p:spPr>
          <a:xfrm>
            <a:off x="5460366" y="101878"/>
            <a:ext cx="13208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a:p>
            <a:pPr algn="ctr"/>
            <a:r>
              <a:rPr lang="en-US" dirty="0"/>
              <a:t>database</a:t>
            </a:r>
          </a:p>
        </p:txBody>
      </p:sp>
      <p:sp>
        <p:nvSpPr>
          <p:cNvPr id="10" name="Rectangle 9"/>
          <p:cNvSpPr/>
          <p:nvPr/>
        </p:nvSpPr>
        <p:spPr>
          <a:xfrm>
            <a:off x="8064500" y="755650"/>
            <a:ext cx="1054100" cy="54610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p:txBody>
      </p:sp>
      <p:sp>
        <p:nvSpPr>
          <p:cNvPr id="11" name="Rectangle 10"/>
          <p:cNvSpPr/>
          <p:nvPr/>
        </p:nvSpPr>
        <p:spPr>
          <a:xfrm>
            <a:off x="10724839" y="755650"/>
            <a:ext cx="1054100" cy="54610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p>
        </p:txBody>
      </p:sp>
      <p:cxnSp>
        <p:nvCxnSpPr>
          <p:cNvPr id="16" name="Straight Arrow Connector 15"/>
          <p:cNvCxnSpPr/>
          <p:nvPr/>
        </p:nvCxnSpPr>
        <p:spPr>
          <a:xfrm flipH="1" flipV="1">
            <a:off x="1504925" y="3342408"/>
            <a:ext cx="1692278" cy="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6" name="Rectangle 35"/>
          <p:cNvSpPr/>
          <p:nvPr/>
        </p:nvSpPr>
        <p:spPr>
          <a:xfrm>
            <a:off x="1855250" y="4514418"/>
            <a:ext cx="968535" cy="369332"/>
          </a:xfrm>
          <a:prstGeom prst="rect">
            <a:avLst/>
          </a:prstGeom>
          <a:ln w="38100">
            <a:noFill/>
          </a:ln>
        </p:spPr>
        <p:txBody>
          <a:bodyPr wrap="none">
            <a:spAutoFit/>
          </a:bodyPr>
          <a:lstStyle/>
          <a:p>
            <a:r>
              <a:rPr lang="en-US" dirty="0"/>
              <a:t>Logout</a:t>
            </a:r>
          </a:p>
        </p:txBody>
      </p:sp>
      <p:cxnSp>
        <p:nvCxnSpPr>
          <p:cNvPr id="37" name="Straight Arrow Connector 36"/>
          <p:cNvCxnSpPr/>
          <p:nvPr/>
        </p:nvCxnSpPr>
        <p:spPr>
          <a:xfrm flipV="1">
            <a:off x="3800475" y="2362200"/>
            <a:ext cx="1889125" cy="1270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40" name="Rectangle 39"/>
          <p:cNvSpPr/>
          <p:nvPr/>
        </p:nvSpPr>
        <p:spPr>
          <a:xfrm>
            <a:off x="4051300" y="2009745"/>
            <a:ext cx="1277914" cy="338554"/>
          </a:xfrm>
          <a:prstGeom prst="rect">
            <a:avLst/>
          </a:prstGeom>
          <a:ln w="38100">
            <a:noFill/>
          </a:ln>
        </p:spPr>
        <p:txBody>
          <a:bodyPr wrap="none">
            <a:spAutoFit/>
          </a:bodyPr>
          <a:lstStyle/>
          <a:p>
            <a:r>
              <a:rPr lang="en-US" sz="1600" dirty="0"/>
              <a:t>Verify login</a:t>
            </a:r>
          </a:p>
        </p:txBody>
      </p:sp>
      <p:cxnSp>
        <p:nvCxnSpPr>
          <p:cNvPr id="41" name="Straight Arrow Connector 40"/>
          <p:cNvCxnSpPr/>
          <p:nvPr/>
        </p:nvCxnSpPr>
        <p:spPr>
          <a:xfrm flipH="1" flipV="1">
            <a:off x="3811588" y="2995997"/>
            <a:ext cx="1889125" cy="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43" name="Rectangle 42"/>
          <p:cNvSpPr/>
          <p:nvPr/>
        </p:nvSpPr>
        <p:spPr>
          <a:xfrm>
            <a:off x="3948363" y="2670136"/>
            <a:ext cx="1827744" cy="584775"/>
          </a:xfrm>
          <a:prstGeom prst="rect">
            <a:avLst/>
          </a:prstGeom>
          <a:ln w="38100">
            <a:noFill/>
          </a:ln>
        </p:spPr>
        <p:txBody>
          <a:bodyPr wrap="none">
            <a:spAutoFit/>
          </a:bodyPr>
          <a:lstStyle/>
          <a:p>
            <a:r>
              <a:rPr lang="en-US" sz="1600" dirty="0"/>
              <a:t>Registered or</a:t>
            </a:r>
          </a:p>
          <a:p>
            <a:r>
              <a:rPr lang="en-US" sz="1600" dirty="0"/>
              <a:t> Non - registered</a:t>
            </a:r>
          </a:p>
        </p:txBody>
      </p:sp>
      <p:cxnSp>
        <p:nvCxnSpPr>
          <p:cNvPr id="44" name="Straight Arrow Connector 43"/>
          <p:cNvCxnSpPr/>
          <p:nvPr/>
        </p:nvCxnSpPr>
        <p:spPr>
          <a:xfrm>
            <a:off x="3800475" y="3680962"/>
            <a:ext cx="1889125"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51" name="TextBox 50"/>
          <p:cNvSpPr txBox="1"/>
          <p:nvPr/>
        </p:nvSpPr>
        <p:spPr>
          <a:xfrm flipH="1">
            <a:off x="4161153" y="3342408"/>
            <a:ext cx="1262381" cy="338554"/>
          </a:xfrm>
          <a:prstGeom prst="rect">
            <a:avLst/>
          </a:prstGeom>
          <a:noFill/>
          <a:ln w="38100">
            <a:noFill/>
          </a:ln>
        </p:spPr>
        <p:txBody>
          <a:bodyPr wrap="square" rtlCol="0">
            <a:spAutoFit/>
          </a:bodyPr>
          <a:lstStyle/>
          <a:p>
            <a:r>
              <a:rPr lang="en-US" sz="1600" dirty="0"/>
              <a:t>Register</a:t>
            </a:r>
          </a:p>
        </p:txBody>
      </p:sp>
      <p:cxnSp>
        <p:nvCxnSpPr>
          <p:cNvPr id="57" name="Straight Arrow Connector 56"/>
          <p:cNvCxnSpPr/>
          <p:nvPr/>
        </p:nvCxnSpPr>
        <p:spPr>
          <a:xfrm flipV="1">
            <a:off x="3866251" y="4350247"/>
            <a:ext cx="1834462" cy="2165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59" name="TextBox 58"/>
          <p:cNvSpPr txBox="1"/>
          <p:nvPr/>
        </p:nvSpPr>
        <p:spPr>
          <a:xfrm>
            <a:off x="3844924" y="4011692"/>
            <a:ext cx="1703364" cy="338554"/>
          </a:xfrm>
          <a:prstGeom prst="rect">
            <a:avLst/>
          </a:prstGeom>
          <a:noFill/>
          <a:ln w="38100">
            <a:noFill/>
          </a:ln>
        </p:spPr>
        <p:txBody>
          <a:bodyPr wrap="square" rtlCol="0">
            <a:spAutoFit/>
          </a:bodyPr>
          <a:lstStyle/>
          <a:p>
            <a:r>
              <a:rPr lang="en-US" sz="1600" dirty="0"/>
              <a:t>Submit an idea</a:t>
            </a:r>
          </a:p>
        </p:txBody>
      </p:sp>
      <p:cxnSp>
        <p:nvCxnSpPr>
          <p:cNvPr id="60" name="Straight Arrow Connector 59"/>
          <p:cNvCxnSpPr/>
          <p:nvPr/>
        </p:nvCxnSpPr>
        <p:spPr>
          <a:xfrm flipH="1">
            <a:off x="3837540" y="4884798"/>
            <a:ext cx="181499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0" name="Rectangle 69"/>
          <p:cNvSpPr/>
          <p:nvPr/>
        </p:nvSpPr>
        <p:spPr>
          <a:xfrm>
            <a:off x="4005784" y="4558651"/>
            <a:ext cx="1500732" cy="338554"/>
          </a:xfrm>
          <a:prstGeom prst="rect">
            <a:avLst/>
          </a:prstGeom>
          <a:ln w="38100">
            <a:noFill/>
          </a:ln>
        </p:spPr>
        <p:txBody>
          <a:bodyPr wrap="none">
            <a:spAutoFit/>
          </a:bodyPr>
          <a:lstStyle/>
          <a:p>
            <a:r>
              <a:rPr lang="en-US" sz="1600" dirty="0"/>
              <a:t>Fetch articles</a:t>
            </a:r>
          </a:p>
        </p:txBody>
      </p:sp>
      <p:cxnSp>
        <p:nvCxnSpPr>
          <p:cNvPr id="72" name="Straight Arrow Connector 71"/>
          <p:cNvCxnSpPr/>
          <p:nvPr/>
        </p:nvCxnSpPr>
        <p:spPr>
          <a:xfrm>
            <a:off x="3811588" y="5397700"/>
            <a:ext cx="1895996" cy="1240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3" name="TextBox 72"/>
          <p:cNvSpPr txBox="1"/>
          <p:nvPr/>
        </p:nvSpPr>
        <p:spPr>
          <a:xfrm>
            <a:off x="4149803" y="5108654"/>
            <a:ext cx="1510666" cy="584775"/>
          </a:xfrm>
          <a:prstGeom prst="rect">
            <a:avLst/>
          </a:prstGeom>
          <a:noFill/>
          <a:ln w="38100">
            <a:noFill/>
          </a:ln>
        </p:spPr>
        <p:txBody>
          <a:bodyPr wrap="square" rtlCol="0">
            <a:spAutoFit/>
          </a:bodyPr>
          <a:lstStyle/>
          <a:p>
            <a:r>
              <a:rPr lang="en-US" sz="1600" dirty="0"/>
              <a:t>Give responses</a:t>
            </a:r>
          </a:p>
        </p:txBody>
      </p:sp>
      <p:sp>
        <p:nvSpPr>
          <p:cNvPr id="143" name="Rectangle 142"/>
          <p:cNvSpPr/>
          <p:nvPr/>
        </p:nvSpPr>
        <p:spPr>
          <a:xfrm>
            <a:off x="1830660" y="4016087"/>
            <a:ext cx="966931" cy="369332"/>
          </a:xfrm>
          <a:prstGeom prst="rect">
            <a:avLst/>
          </a:prstGeom>
          <a:ln w="38100">
            <a:noFill/>
          </a:ln>
        </p:spPr>
        <p:txBody>
          <a:bodyPr wrap="none">
            <a:spAutoFit/>
          </a:bodyPr>
          <a:lstStyle/>
          <a:p>
            <a:r>
              <a:rPr lang="en-US" dirty="0"/>
              <a:t>Search</a:t>
            </a:r>
          </a:p>
        </p:txBody>
      </p:sp>
      <p:cxnSp>
        <p:nvCxnSpPr>
          <p:cNvPr id="145" name="Straight Arrow Connector 144"/>
          <p:cNvCxnSpPr/>
          <p:nvPr/>
        </p:nvCxnSpPr>
        <p:spPr>
          <a:xfrm flipV="1">
            <a:off x="1505705" y="4939927"/>
            <a:ext cx="1670949" cy="1269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7" name="Straight Arrow Connector 146"/>
          <p:cNvCxnSpPr/>
          <p:nvPr/>
        </p:nvCxnSpPr>
        <p:spPr>
          <a:xfrm flipV="1">
            <a:off x="1457056" y="2745228"/>
            <a:ext cx="1714500" cy="12700"/>
          </a:xfrm>
          <a:prstGeom prst="straightConnector1">
            <a:avLst/>
          </a:prstGeom>
          <a:ln w="38100">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49" name="TextBox 148"/>
          <p:cNvSpPr txBox="1"/>
          <p:nvPr/>
        </p:nvSpPr>
        <p:spPr>
          <a:xfrm>
            <a:off x="1527593" y="2362200"/>
            <a:ext cx="1847849" cy="338554"/>
          </a:xfrm>
          <a:prstGeom prst="rect">
            <a:avLst/>
          </a:prstGeom>
          <a:noFill/>
          <a:ln w="38100">
            <a:noFill/>
          </a:ln>
        </p:spPr>
        <p:txBody>
          <a:bodyPr wrap="square" rtlCol="0">
            <a:spAutoFit/>
          </a:bodyPr>
          <a:lstStyle/>
          <a:p>
            <a:r>
              <a:rPr lang="en-US" sz="1600" dirty="0"/>
              <a:t>Enter </a:t>
            </a:r>
            <a:r>
              <a:rPr lang="en-US" sz="1600" dirty="0" smtClean="0"/>
              <a:t>login </a:t>
            </a:r>
            <a:r>
              <a:rPr lang="en-US" sz="1600" dirty="0"/>
              <a:t>info</a:t>
            </a:r>
          </a:p>
        </p:txBody>
      </p:sp>
      <p:sp>
        <p:nvSpPr>
          <p:cNvPr id="150" name="Rectangle 149"/>
          <p:cNvSpPr/>
          <p:nvPr/>
        </p:nvSpPr>
        <p:spPr>
          <a:xfrm>
            <a:off x="1954893" y="2962523"/>
            <a:ext cx="718466" cy="338554"/>
          </a:xfrm>
          <a:prstGeom prst="rect">
            <a:avLst/>
          </a:prstGeom>
          <a:ln w="38100">
            <a:noFill/>
          </a:ln>
        </p:spPr>
        <p:txBody>
          <a:bodyPr wrap="none">
            <a:spAutoFit/>
          </a:bodyPr>
          <a:lstStyle/>
          <a:p>
            <a:r>
              <a:rPr lang="en-US" sz="1600" dirty="0"/>
              <a:t>Login</a:t>
            </a:r>
          </a:p>
        </p:txBody>
      </p:sp>
      <p:sp>
        <p:nvSpPr>
          <p:cNvPr id="151" name="Rectangle 150"/>
          <p:cNvSpPr/>
          <p:nvPr/>
        </p:nvSpPr>
        <p:spPr>
          <a:xfrm>
            <a:off x="9381967" y="3159418"/>
            <a:ext cx="966931" cy="369332"/>
          </a:xfrm>
          <a:prstGeom prst="rect">
            <a:avLst/>
          </a:prstGeom>
          <a:ln w="38100">
            <a:noFill/>
          </a:ln>
        </p:spPr>
        <p:txBody>
          <a:bodyPr wrap="none">
            <a:spAutoFit/>
          </a:bodyPr>
          <a:lstStyle/>
          <a:p>
            <a:r>
              <a:rPr lang="en-US" dirty="0"/>
              <a:t>Search</a:t>
            </a:r>
          </a:p>
        </p:txBody>
      </p:sp>
      <p:cxnSp>
        <p:nvCxnSpPr>
          <p:cNvPr id="152" name="Straight Arrow Connector 151"/>
          <p:cNvCxnSpPr/>
          <p:nvPr/>
        </p:nvCxnSpPr>
        <p:spPr>
          <a:xfrm flipH="1">
            <a:off x="8902145" y="3533855"/>
            <a:ext cx="2063750"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p:cNvCxnSpPr/>
          <p:nvPr/>
        </p:nvCxnSpPr>
        <p:spPr>
          <a:xfrm flipH="1">
            <a:off x="8915400" y="4897205"/>
            <a:ext cx="2063750"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54" name="Rectangle 153"/>
          <p:cNvSpPr/>
          <p:nvPr/>
        </p:nvSpPr>
        <p:spPr>
          <a:xfrm>
            <a:off x="9468529" y="4545196"/>
            <a:ext cx="880369" cy="338554"/>
          </a:xfrm>
          <a:prstGeom prst="rect">
            <a:avLst/>
          </a:prstGeom>
          <a:ln w="38100">
            <a:noFill/>
          </a:ln>
        </p:spPr>
        <p:txBody>
          <a:bodyPr wrap="none">
            <a:spAutoFit/>
          </a:bodyPr>
          <a:lstStyle/>
          <a:p>
            <a:r>
              <a:rPr lang="en-US" sz="1600" dirty="0"/>
              <a:t>Logout</a:t>
            </a:r>
          </a:p>
        </p:txBody>
      </p:sp>
      <p:cxnSp>
        <p:nvCxnSpPr>
          <p:cNvPr id="155" name="Straight Arrow Connector 154"/>
          <p:cNvCxnSpPr/>
          <p:nvPr/>
        </p:nvCxnSpPr>
        <p:spPr>
          <a:xfrm flipH="1" flipV="1">
            <a:off x="8915400" y="2418739"/>
            <a:ext cx="2063751" cy="1422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p:cNvCxnSpPr/>
          <p:nvPr/>
        </p:nvCxnSpPr>
        <p:spPr>
          <a:xfrm>
            <a:off x="8950356" y="3036245"/>
            <a:ext cx="2015539" cy="1983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57" name="TextBox 156"/>
          <p:cNvSpPr txBox="1"/>
          <p:nvPr/>
        </p:nvSpPr>
        <p:spPr>
          <a:xfrm>
            <a:off x="9118046" y="2009636"/>
            <a:ext cx="1847849" cy="338554"/>
          </a:xfrm>
          <a:prstGeom prst="rect">
            <a:avLst/>
          </a:prstGeom>
          <a:noFill/>
          <a:ln w="38100">
            <a:noFill/>
          </a:ln>
        </p:spPr>
        <p:txBody>
          <a:bodyPr wrap="square" rtlCol="0">
            <a:spAutoFit/>
          </a:bodyPr>
          <a:lstStyle/>
          <a:p>
            <a:r>
              <a:rPr lang="en-US" sz="1600" dirty="0"/>
              <a:t>Enter login info</a:t>
            </a:r>
          </a:p>
        </p:txBody>
      </p:sp>
      <p:sp>
        <p:nvSpPr>
          <p:cNvPr id="158" name="Rectangle 157"/>
          <p:cNvSpPr/>
          <p:nvPr/>
        </p:nvSpPr>
        <p:spPr>
          <a:xfrm>
            <a:off x="9506200" y="2652613"/>
            <a:ext cx="718466" cy="338554"/>
          </a:xfrm>
          <a:prstGeom prst="rect">
            <a:avLst/>
          </a:prstGeom>
          <a:ln w="38100">
            <a:noFill/>
          </a:ln>
        </p:spPr>
        <p:txBody>
          <a:bodyPr wrap="none">
            <a:spAutoFit/>
          </a:bodyPr>
          <a:lstStyle/>
          <a:p>
            <a:r>
              <a:rPr lang="en-US" sz="1600" dirty="0"/>
              <a:t>Login</a:t>
            </a:r>
          </a:p>
        </p:txBody>
      </p:sp>
      <p:cxnSp>
        <p:nvCxnSpPr>
          <p:cNvPr id="173" name="Straight Arrow Connector 172"/>
          <p:cNvCxnSpPr/>
          <p:nvPr/>
        </p:nvCxnSpPr>
        <p:spPr>
          <a:xfrm flipH="1">
            <a:off x="6539481" y="2374900"/>
            <a:ext cx="1680577"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74" name="Rectangle 173"/>
          <p:cNvSpPr/>
          <p:nvPr/>
        </p:nvSpPr>
        <p:spPr>
          <a:xfrm>
            <a:off x="6781166" y="2023646"/>
            <a:ext cx="1277914" cy="338554"/>
          </a:xfrm>
          <a:prstGeom prst="rect">
            <a:avLst/>
          </a:prstGeom>
          <a:ln w="38100">
            <a:noFill/>
          </a:ln>
        </p:spPr>
        <p:txBody>
          <a:bodyPr wrap="square">
            <a:spAutoFit/>
          </a:bodyPr>
          <a:lstStyle/>
          <a:p>
            <a:r>
              <a:rPr lang="en-US" sz="1600" dirty="0"/>
              <a:t>Verify login</a:t>
            </a:r>
          </a:p>
        </p:txBody>
      </p:sp>
      <p:sp>
        <p:nvSpPr>
          <p:cNvPr id="180" name="Rectangle 179"/>
          <p:cNvSpPr/>
          <p:nvPr/>
        </p:nvSpPr>
        <p:spPr>
          <a:xfrm>
            <a:off x="6539481" y="2588796"/>
            <a:ext cx="1816100" cy="338554"/>
          </a:xfrm>
          <a:prstGeom prst="rect">
            <a:avLst/>
          </a:prstGeom>
          <a:ln w="38100">
            <a:noFill/>
          </a:ln>
        </p:spPr>
        <p:txBody>
          <a:bodyPr wrap="square">
            <a:spAutoFit/>
          </a:bodyPr>
          <a:lstStyle/>
          <a:p>
            <a:pPr lvl="0"/>
            <a:r>
              <a:rPr lang="en-US" sz="1600" dirty="0">
                <a:solidFill>
                  <a:prstClr val="white"/>
                </a:solidFill>
              </a:rPr>
              <a:t>Login Validated</a:t>
            </a:r>
          </a:p>
        </p:txBody>
      </p:sp>
      <p:cxnSp>
        <p:nvCxnSpPr>
          <p:cNvPr id="181" name="Straight Arrow Connector 180"/>
          <p:cNvCxnSpPr/>
          <p:nvPr/>
        </p:nvCxnSpPr>
        <p:spPr>
          <a:xfrm flipV="1">
            <a:off x="6574394" y="2991167"/>
            <a:ext cx="1658350" cy="635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86" name="Straight Arrow Connector 185"/>
          <p:cNvCxnSpPr/>
          <p:nvPr/>
        </p:nvCxnSpPr>
        <p:spPr>
          <a:xfrm flipH="1">
            <a:off x="8975188" y="4350246"/>
            <a:ext cx="2127195" cy="3067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87" name="Rectangle 186"/>
          <p:cNvSpPr/>
          <p:nvPr/>
        </p:nvSpPr>
        <p:spPr>
          <a:xfrm>
            <a:off x="8965823" y="4003900"/>
            <a:ext cx="2092239" cy="338554"/>
          </a:xfrm>
          <a:prstGeom prst="rect">
            <a:avLst/>
          </a:prstGeom>
          <a:ln w="38100">
            <a:noFill/>
          </a:ln>
        </p:spPr>
        <p:txBody>
          <a:bodyPr wrap="none">
            <a:spAutoFit/>
          </a:bodyPr>
          <a:lstStyle/>
          <a:p>
            <a:r>
              <a:rPr lang="en-US" sz="1600" dirty="0"/>
              <a:t>Set training sources</a:t>
            </a:r>
          </a:p>
        </p:txBody>
      </p:sp>
      <p:cxnSp>
        <p:nvCxnSpPr>
          <p:cNvPr id="192" name="Straight Arrow Connector 191"/>
          <p:cNvCxnSpPr/>
          <p:nvPr/>
        </p:nvCxnSpPr>
        <p:spPr>
          <a:xfrm flipH="1">
            <a:off x="6515100" y="3667746"/>
            <a:ext cx="2063750"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93" name="TextBox 192"/>
          <p:cNvSpPr txBox="1"/>
          <p:nvPr/>
        </p:nvSpPr>
        <p:spPr>
          <a:xfrm>
            <a:off x="6519246" y="3280946"/>
            <a:ext cx="1784803" cy="338554"/>
          </a:xfrm>
          <a:prstGeom prst="rect">
            <a:avLst/>
          </a:prstGeom>
          <a:noFill/>
          <a:ln w="38100">
            <a:noFill/>
          </a:ln>
        </p:spPr>
        <p:txBody>
          <a:bodyPr wrap="square" rtlCol="0">
            <a:spAutoFit/>
          </a:bodyPr>
          <a:lstStyle/>
          <a:p>
            <a:pPr algn="just"/>
            <a:r>
              <a:rPr lang="en-US" sz="1600" dirty="0"/>
              <a:t>Send Newsletter </a:t>
            </a:r>
          </a:p>
        </p:txBody>
      </p:sp>
      <p:cxnSp>
        <p:nvCxnSpPr>
          <p:cNvPr id="195" name="Straight Arrow Connector 194"/>
          <p:cNvCxnSpPr/>
          <p:nvPr/>
        </p:nvCxnSpPr>
        <p:spPr>
          <a:xfrm flipH="1">
            <a:off x="6500783" y="4285867"/>
            <a:ext cx="1751575" cy="1096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96" name="TextBox 195"/>
          <p:cNvSpPr txBox="1"/>
          <p:nvPr/>
        </p:nvSpPr>
        <p:spPr>
          <a:xfrm>
            <a:off x="6535739" y="3950357"/>
            <a:ext cx="1703364" cy="338554"/>
          </a:xfrm>
          <a:prstGeom prst="rect">
            <a:avLst/>
          </a:prstGeom>
          <a:noFill/>
          <a:ln w="38100">
            <a:noFill/>
          </a:ln>
        </p:spPr>
        <p:txBody>
          <a:bodyPr wrap="square" rtlCol="0">
            <a:spAutoFit/>
          </a:bodyPr>
          <a:lstStyle/>
          <a:p>
            <a:r>
              <a:rPr lang="en-US" sz="1600" dirty="0"/>
              <a:t>Submit an idea</a:t>
            </a:r>
          </a:p>
        </p:txBody>
      </p:sp>
      <p:cxnSp>
        <p:nvCxnSpPr>
          <p:cNvPr id="197" name="Straight Arrow Connector 196"/>
          <p:cNvCxnSpPr/>
          <p:nvPr/>
        </p:nvCxnSpPr>
        <p:spPr>
          <a:xfrm flipV="1">
            <a:off x="6543697" y="4707281"/>
            <a:ext cx="1676361" cy="2064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98" name="Rectangle 197"/>
          <p:cNvSpPr/>
          <p:nvPr/>
        </p:nvSpPr>
        <p:spPr>
          <a:xfrm>
            <a:off x="6646824" y="4419857"/>
            <a:ext cx="1500732" cy="338554"/>
          </a:xfrm>
          <a:prstGeom prst="rect">
            <a:avLst/>
          </a:prstGeom>
          <a:ln w="38100">
            <a:noFill/>
          </a:ln>
        </p:spPr>
        <p:txBody>
          <a:bodyPr wrap="none">
            <a:spAutoFit/>
          </a:bodyPr>
          <a:lstStyle/>
          <a:p>
            <a:r>
              <a:rPr lang="en-US" sz="1600" dirty="0"/>
              <a:t>Fetch articles</a:t>
            </a:r>
          </a:p>
        </p:txBody>
      </p:sp>
      <p:cxnSp>
        <p:nvCxnSpPr>
          <p:cNvPr id="199" name="Straight Arrow Connector 198"/>
          <p:cNvCxnSpPr/>
          <p:nvPr/>
        </p:nvCxnSpPr>
        <p:spPr>
          <a:xfrm flipH="1">
            <a:off x="6515100" y="5394735"/>
            <a:ext cx="1735687" cy="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00" name="TextBox 199"/>
          <p:cNvSpPr txBox="1"/>
          <p:nvPr/>
        </p:nvSpPr>
        <p:spPr>
          <a:xfrm>
            <a:off x="6767394" y="5068291"/>
            <a:ext cx="1510666" cy="584775"/>
          </a:xfrm>
          <a:prstGeom prst="rect">
            <a:avLst/>
          </a:prstGeom>
          <a:noFill/>
          <a:ln w="38100">
            <a:noFill/>
          </a:ln>
        </p:spPr>
        <p:txBody>
          <a:bodyPr wrap="square" rtlCol="0">
            <a:spAutoFit/>
          </a:bodyPr>
          <a:lstStyle/>
          <a:p>
            <a:r>
              <a:rPr lang="en-US" sz="1600" dirty="0"/>
              <a:t>Give responses</a:t>
            </a:r>
          </a:p>
        </p:txBody>
      </p:sp>
      <p:cxnSp>
        <p:nvCxnSpPr>
          <p:cNvPr id="14" name="Straight Connector 13"/>
          <p:cNvCxnSpPr/>
          <p:nvPr/>
        </p:nvCxnSpPr>
        <p:spPr>
          <a:xfrm>
            <a:off x="1273174" y="1331908"/>
            <a:ext cx="0" cy="1199569"/>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cxnSp>
        <p:nvCxnSpPr>
          <p:cNvPr id="71" name="Straight Arrow Connector 70"/>
          <p:cNvCxnSpPr/>
          <p:nvPr/>
        </p:nvCxnSpPr>
        <p:spPr>
          <a:xfrm flipV="1">
            <a:off x="1616044" y="4413507"/>
            <a:ext cx="1670949" cy="1269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74" name="Straight Connector 73"/>
          <p:cNvCxnSpPr>
            <a:stCxn id="8" idx="2"/>
          </p:cNvCxnSpPr>
          <p:nvPr/>
        </p:nvCxnSpPr>
        <p:spPr>
          <a:xfrm flipH="1">
            <a:off x="3519599" y="1301541"/>
            <a:ext cx="21395" cy="908050"/>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cxnSp>
        <p:nvCxnSpPr>
          <p:cNvPr id="75" name="Straight Connector 74"/>
          <p:cNvCxnSpPr/>
          <p:nvPr/>
        </p:nvCxnSpPr>
        <p:spPr>
          <a:xfrm>
            <a:off x="6085334" y="825778"/>
            <a:ext cx="0" cy="1199569"/>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p:nvPr/>
        </p:nvCxnSpPr>
        <p:spPr>
          <a:xfrm>
            <a:off x="8591550" y="1331908"/>
            <a:ext cx="0" cy="1199569"/>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cxnSp>
        <p:nvCxnSpPr>
          <p:cNvPr id="77" name="Straight Connector 76"/>
          <p:cNvCxnSpPr/>
          <p:nvPr/>
        </p:nvCxnSpPr>
        <p:spPr>
          <a:xfrm>
            <a:off x="11251889" y="1331908"/>
            <a:ext cx="0" cy="1199569"/>
          </a:xfrm>
          <a:prstGeom prst="line">
            <a:avLst/>
          </a:prstGeom>
          <a:ln w="38100">
            <a:prstDash val="sysDash"/>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4578590" y="6206330"/>
            <a:ext cx="3357009" cy="461665"/>
          </a:xfrm>
          <a:prstGeom prst="rect">
            <a:avLst/>
          </a:prstGeom>
          <a:noFill/>
        </p:spPr>
        <p:txBody>
          <a:bodyPr wrap="none" rtlCol="0">
            <a:spAutoFit/>
          </a:bodyPr>
          <a:lstStyle/>
          <a:p>
            <a:r>
              <a:rPr lang="en-IN" sz="2400" u="sng" dirty="0" smtClean="0"/>
              <a:t>SEQUENCE DIAGRAM</a:t>
            </a:r>
            <a:endParaRPr lang="en-IN" sz="2400" u="sng" dirty="0"/>
          </a:p>
        </p:txBody>
      </p:sp>
    </p:spTree>
    <p:extLst>
      <p:ext uri="{BB962C8B-B14F-4D97-AF65-F5344CB8AC3E}">
        <p14:creationId xmlns:p14="http://schemas.microsoft.com/office/powerpoint/2010/main" val="17792510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Theme1" id="{6CB66E36-5C69-4598-A668-A632149C2685}" vid="{4E20D7AD-DCAA-4F9E-AC82-91D7BDC07A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516</TotalTime>
  <Words>218</Words>
  <Application>Microsoft Office PowerPoint</Application>
  <PresentationFormat>Widescreen</PresentationFormat>
  <Paragraphs>95</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Century Gothic</vt:lpstr>
      <vt:lpstr>Times New Roman</vt:lpstr>
      <vt:lpstr>Verdana</vt:lpstr>
      <vt:lpstr>Wingdings 2</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REVOLUTION STARTS 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ADWAITH4 SOLUTIONS THANKS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dc:creator>
  <cp:lastModifiedBy>KRISHNA</cp:lastModifiedBy>
  <cp:revision>43</cp:revision>
  <dcterms:created xsi:type="dcterms:W3CDTF">2017-01-10T13:44:46Z</dcterms:created>
  <dcterms:modified xsi:type="dcterms:W3CDTF">2017-01-15T16:49:42Z</dcterms:modified>
</cp:coreProperties>
</file>